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5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712C49-BE46-4405-8626-A14E04B40861}" type="datetimeFigureOut">
              <a:rPr lang="ru-RU" smtClean="0"/>
              <a:pPr/>
              <a:t>02.09.2011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B93CD-00B2-4FD8-AE3B-4E6B1F11EF7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644866-DD94-4894-B40D-5B7804194C82}" type="slidenum">
              <a:rPr lang="ru-RU"/>
              <a:pPr/>
              <a:t>1</a:t>
            </a:fld>
            <a:endParaRPr lang="ru-RU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ru-RU"/>
              <a:t>Митя: Можно подумать, что ничего нового! Все эти красивые слова говорились и раньше. НО ТЕПЕРЬ ЭТО БУДУТ ПРОВЕРЯТЬ! СМ.ДАЛЬШЕ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536731-AA8D-437D-A826-980C425629E5}" type="slidenum">
              <a:rPr lang="ru-RU"/>
              <a:pPr/>
              <a:t>2</a:t>
            </a:fld>
            <a:endParaRPr lang="ru-RU"/>
          </a:p>
        </p:txBody>
      </p:sp>
      <p:sp>
        <p:nvSpPr>
          <p:cNvPr id="593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Митя: На данной схеме показано, каким образом ОС «Школа 2100»  обеспечивает достижение метапредметных и личностных результатов при условии соблюдения целей, содержания и технологий. Результаты достигаются во-первых при изучении предметов, во-вторых, при соблюдении технологий, и в третьих в случае использования проектов и жизненных задач. </a:t>
            </a:r>
          </a:p>
        </p:txBody>
      </p:sp>
      <p:sp>
        <p:nvSpPr>
          <p:cNvPr id="59396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32FB8C2-8F23-4A5D-928A-AF5897EE06E6}" type="slidenum">
              <a:rPr lang="ru-RU" sz="1200"/>
              <a:pPr algn="r"/>
              <a:t>2</a:t>
            </a:fld>
            <a:endParaRPr lang="ru-RU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61A2F-D56F-4235-BDB5-05158867ACFC}" type="datetimeFigureOut">
              <a:rPr lang="ru-RU" smtClean="0"/>
              <a:pPr/>
              <a:t>02.09.2011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27F8D-1CBF-448B-A79E-F25A1537FE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61A2F-D56F-4235-BDB5-05158867ACFC}" type="datetimeFigureOut">
              <a:rPr lang="ru-RU" smtClean="0"/>
              <a:pPr/>
              <a:t>02.09.2011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27F8D-1CBF-448B-A79E-F25A1537FE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61A2F-D56F-4235-BDB5-05158867ACFC}" type="datetimeFigureOut">
              <a:rPr lang="ru-RU" smtClean="0"/>
              <a:pPr/>
              <a:t>02.09.2011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27F8D-1CBF-448B-A79E-F25A1537FE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61A2F-D56F-4235-BDB5-05158867ACFC}" type="datetimeFigureOut">
              <a:rPr lang="ru-RU" smtClean="0"/>
              <a:pPr/>
              <a:t>02.09.2011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27F8D-1CBF-448B-A79E-F25A1537FE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61A2F-D56F-4235-BDB5-05158867ACFC}" type="datetimeFigureOut">
              <a:rPr lang="ru-RU" smtClean="0"/>
              <a:pPr/>
              <a:t>02.09.2011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27F8D-1CBF-448B-A79E-F25A1537FE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61A2F-D56F-4235-BDB5-05158867ACFC}" type="datetimeFigureOut">
              <a:rPr lang="ru-RU" smtClean="0"/>
              <a:pPr/>
              <a:t>02.09.2011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27F8D-1CBF-448B-A79E-F25A1537FE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61A2F-D56F-4235-BDB5-05158867ACFC}" type="datetimeFigureOut">
              <a:rPr lang="ru-RU" smtClean="0"/>
              <a:pPr/>
              <a:t>02.09.2011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27F8D-1CBF-448B-A79E-F25A1537FE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61A2F-D56F-4235-BDB5-05158867ACFC}" type="datetimeFigureOut">
              <a:rPr lang="ru-RU" smtClean="0"/>
              <a:pPr/>
              <a:t>02.09.2011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27F8D-1CBF-448B-A79E-F25A1537FE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61A2F-D56F-4235-BDB5-05158867ACFC}" type="datetimeFigureOut">
              <a:rPr lang="ru-RU" smtClean="0"/>
              <a:pPr/>
              <a:t>02.09.2011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27F8D-1CBF-448B-A79E-F25A1537FE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61A2F-D56F-4235-BDB5-05158867ACFC}" type="datetimeFigureOut">
              <a:rPr lang="ru-RU" smtClean="0"/>
              <a:pPr/>
              <a:t>02.09.2011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27F8D-1CBF-448B-A79E-F25A1537FE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61A2F-D56F-4235-BDB5-05158867ACFC}" type="datetimeFigureOut">
              <a:rPr lang="ru-RU" smtClean="0"/>
              <a:pPr/>
              <a:t>02.09.2011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27F8D-1CBF-448B-A79E-F25A1537FE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161A2F-D56F-4235-BDB5-05158867ACFC}" type="datetimeFigureOut">
              <a:rPr lang="ru-RU" smtClean="0"/>
              <a:pPr/>
              <a:t>02.09.2011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327F8D-1CBF-448B-A79E-F25A1537FE5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w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wmf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wmf"/><Relationship Id="rId4" Type="http://schemas.openxmlformats.org/officeDocument/2006/relationships/image" Target="../media/image2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6550" y="3276600"/>
            <a:ext cx="1654175" cy="332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0" y="3505200"/>
            <a:ext cx="1252538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AutoShape 2"/>
          <p:cNvSpPr>
            <a:spLocks noChangeArrowheads="1"/>
          </p:cNvSpPr>
          <p:nvPr/>
        </p:nvSpPr>
        <p:spPr bwMode="auto">
          <a:xfrm>
            <a:off x="611188" y="404813"/>
            <a:ext cx="7848600" cy="981075"/>
          </a:xfrm>
          <a:prstGeom prst="roundRect">
            <a:avLst>
              <a:gd name="adj" fmla="val 16667"/>
            </a:avLst>
          </a:prstGeom>
          <a:noFill/>
          <a:ln w="1905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3200">
              <a:latin typeface="Times New Roman" pitchFamily="18" charset="0"/>
            </a:endParaRP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6516688" y="3114675"/>
            <a:ext cx="2771775" cy="37433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u="sng">
                <a:solidFill>
                  <a:srgbClr val="000A10"/>
                </a:solidFill>
              </a:rPr>
              <a:t>Предметные </a:t>
            </a:r>
            <a:r>
              <a:rPr lang="ru-RU" sz="2400" i="1">
                <a:solidFill>
                  <a:srgbClr val="000A10"/>
                </a:solidFill>
              </a:rPr>
              <a:t> </a:t>
            </a:r>
          </a:p>
          <a:p>
            <a:pPr>
              <a:buFontTx/>
              <a:buChar char="•"/>
            </a:pPr>
            <a:r>
              <a:rPr lang="ru-RU" sz="2400"/>
              <a:t>опыт</a:t>
            </a:r>
          </a:p>
          <a:p>
            <a:r>
              <a:rPr lang="ru-RU" sz="2400" b="1"/>
              <a:t>получения, преобразования </a:t>
            </a:r>
            <a:r>
              <a:rPr lang="ru-RU" sz="2400"/>
              <a:t>и </a:t>
            </a:r>
            <a:r>
              <a:rPr lang="ru-RU" sz="2400" b="1"/>
              <a:t>применения</a:t>
            </a:r>
            <a:r>
              <a:rPr lang="ru-RU" sz="2400"/>
              <a:t> предметных знаний</a:t>
            </a:r>
          </a:p>
          <a:p>
            <a:pPr>
              <a:buFontTx/>
              <a:buChar char="•"/>
            </a:pPr>
            <a:r>
              <a:rPr lang="ru-RU" sz="2400"/>
              <a:t>система знаний</a:t>
            </a:r>
            <a:r>
              <a:rPr lang="ru-RU" sz="2400" b="1">
                <a:solidFill>
                  <a:schemeClr val="accent2"/>
                </a:solidFill>
              </a:rPr>
              <a:t> </a:t>
            </a:r>
            <a:r>
              <a:rPr lang="ru-RU" sz="2400"/>
              <a:t>– основа научной картины мира</a:t>
            </a:r>
            <a:endParaRPr lang="en-US" sz="2400"/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3352800" y="3114675"/>
            <a:ext cx="3097213" cy="3743325"/>
          </a:xfrm>
          <a:prstGeom prst="rect">
            <a:avLst/>
          </a:prstGeom>
          <a:solidFill>
            <a:schemeClr val="bg1"/>
          </a:solidFill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u="sng"/>
              <a:t>Метапредметные</a:t>
            </a:r>
          </a:p>
          <a:p>
            <a:pPr>
              <a:buFontTx/>
              <a:buChar char="•"/>
            </a:pPr>
            <a:r>
              <a:rPr lang="ru-RU" sz="2400"/>
              <a:t>универсальные учебные</a:t>
            </a:r>
            <a:r>
              <a:rPr lang="ru-RU" sz="2400" b="1"/>
              <a:t> действия</a:t>
            </a:r>
            <a:r>
              <a:rPr lang="ru-RU" sz="2400"/>
              <a:t> (</a:t>
            </a:r>
            <a:r>
              <a:rPr lang="ru-RU" sz="2400" b="1">
                <a:solidFill>
                  <a:srgbClr val="2B03F5"/>
                </a:solidFill>
              </a:rPr>
              <a:t>познавательные</a:t>
            </a:r>
            <a:r>
              <a:rPr lang="ru-RU" sz="2400" b="1"/>
              <a:t>, </a:t>
            </a:r>
            <a:r>
              <a:rPr lang="ru-RU" sz="2400" b="1">
                <a:solidFill>
                  <a:srgbClr val="FF9900"/>
                </a:solidFill>
              </a:rPr>
              <a:t>регулятивные</a:t>
            </a:r>
            <a:r>
              <a:rPr lang="ru-RU" sz="2400" b="1"/>
              <a:t> </a:t>
            </a:r>
            <a:r>
              <a:rPr lang="ru-RU" sz="2400"/>
              <a:t>и</a:t>
            </a:r>
            <a:r>
              <a:rPr lang="ru-RU" sz="2400" b="1"/>
              <a:t> </a:t>
            </a:r>
            <a:r>
              <a:rPr lang="ru-RU" sz="2400" b="1">
                <a:solidFill>
                  <a:srgbClr val="299410"/>
                </a:solidFill>
              </a:rPr>
              <a:t>коммуникативные</a:t>
            </a:r>
            <a:r>
              <a:rPr lang="ru-RU" sz="2400"/>
              <a:t>) -  основа умения учиться</a:t>
            </a:r>
          </a:p>
          <a:p>
            <a:pPr>
              <a:buFontTx/>
              <a:buChar char="•"/>
            </a:pPr>
            <a:r>
              <a:rPr lang="ru-RU" sz="2400"/>
              <a:t>межпредметные понятия </a:t>
            </a: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34925" y="3114675"/>
            <a:ext cx="3313113" cy="3743325"/>
          </a:xfrm>
          <a:prstGeom prst="rect">
            <a:avLst/>
          </a:prstGeom>
          <a:solidFill>
            <a:schemeClr val="bg1"/>
          </a:solidFill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u="sng">
                <a:solidFill>
                  <a:srgbClr val="FF3300"/>
                </a:solidFill>
              </a:rPr>
              <a:t>Личностные</a:t>
            </a:r>
            <a:r>
              <a:rPr lang="ru-RU" sz="2400" b="1" u="sng">
                <a:solidFill>
                  <a:srgbClr val="000A10"/>
                </a:solidFill>
              </a:rPr>
              <a:t> </a:t>
            </a:r>
          </a:p>
          <a:p>
            <a:pPr>
              <a:buFontTx/>
              <a:buChar char="•"/>
            </a:pPr>
            <a:r>
              <a:rPr lang="ru-RU" sz="2400" b="1"/>
              <a:t>ценностно-смысловые установки</a:t>
            </a:r>
            <a:r>
              <a:rPr lang="ru-RU" sz="2400" b="1">
                <a:solidFill>
                  <a:srgbClr val="2B03F5"/>
                </a:solidFill>
              </a:rPr>
              <a:t> </a:t>
            </a:r>
            <a:r>
              <a:rPr lang="ru-RU" sz="2400"/>
              <a:t>личностной позиции,</a:t>
            </a:r>
          </a:p>
          <a:p>
            <a:pPr>
              <a:buFontTx/>
              <a:buChar char="•"/>
            </a:pPr>
            <a:r>
              <a:rPr lang="ru-RU" sz="2400"/>
              <a:t>основы российской и  гражданской идентичности,</a:t>
            </a:r>
          </a:p>
          <a:p>
            <a:pPr>
              <a:buFontTx/>
              <a:buChar char="•"/>
            </a:pPr>
            <a:r>
              <a:rPr lang="ru-RU" sz="2400"/>
              <a:t> соц.компетентности, </a:t>
            </a:r>
          </a:p>
          <a:p>
            <a:pPr>
              <a:buFontTx/>
              <a:buChar char="•"/>
            </a:pPr>
            <a:r>
              <a:rPr lang="ru-RU" sz="2400"/>
              <a:t>мотивация</a:t>
            </a:r>
          </a:p>
        </p:txBody>
      </p:sp>
      <p:sp>
        <p:nvSpPr>
          <p:cNvPr id="10247" name="Line 7"/>
          <p:cNvSpPr>
            <a:spLocks noChangeShapeType="1"/>
          </p:cNvSpPr>
          <p:nvPr/>
        </p:nvSpPr>
        <p:spPr bwMode="auto">
          <a:xfrm>
            <a:off x="4500563" y="2795588"/>
            <a:ext cx="0" cy="404812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248" name="Line 8"/>
          <p:cNvSpPr>
            <a:spLocks noChangeShapeType="1"/>
          </p:cNvSpPr>
          <p:nvPr/>
        </p:nvSpPr>
        <p:spPr bwMode="auto">
          <a:xfrm flipH="1">
            <a:off x="1692275" y="2819400"/>
            <a:ext cx="746125" cy="314325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249" name="Line 9"/>
          <p:cNvSpPr>
            <a:spLocks noChangeShapeType="1"/>
          </p:cNvSpPr>
          <p:nvPr/>
        </p:nvSpPr>
        <p:spPr bwMode="auto">
          <a:xfrm>
            <a:off x="7162800" y="2819400"/>
            <a:ext cx="685800" cy="3810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8141" name="Text Box 13"/>
          <p:cNvSpPr txBox="1">
            <a:spLocks noChangeArrowheads="1"/>
          </p:cNvSpPr>
          <p:nvPr/>
        </p:nvSpPr>
        <p:spPr bwMode="auto">
          <a:xfrm>
            <a:off x="539750" y="2438400"/>
            <a:ext cx="828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/>
              <a:t>ОБРАЗОВАТЕЛЬНЫЕ РЕЗУЛЬТАТЫ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0" y="76200"/>
            <a:ext cx="9144000" cy="2066925"/>
          </a:xfrm>
          <a:prstGeom prst="rect">
            <a:avLst/>
          </a:prstGeom>
          <a:solidFill>
            <a:srgbClr val="FFFFCC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b="1" dirty="0"/>
              <a:t>ФГОС – это требования к …</a:t>
            </a:r>
          </a:p>
          <a:p>
            <a:pPr algn="ctr">
              <a:spcBef>
                <a:spcPct val="50000"/>
              </a:spcBef>
            </a:pPr>
            <a:endParaRPr lang="ru-RU" sz="4000" b="1" dirty="0"/>
          </a:p>
          <a:p>
            <a:pPr algn="ctr">
              <a:spcBef>
                <a:spcPct val="50000"/>
              </a:spcBef>
            </a:pPr>
            <a:endParaRPr lang="ru-RU" b="1" dirty="0"/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3429000" y="990600"/>
            <a:ext cx="2209800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/>
              <a:t>СТРУКТУРЕ</a:t>
            </a: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152400" y="990600"/>
            <a:ext cx="3124200" cy="7413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/>
              <a:t>РЕЗУЛЬТАТАМ</a:t>
            </a:r>
            <a:r>
              <a:rPr lang="ru-RU"/>
              <a:t> освоения</a:t>
            </a: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1066800" y="1676400"/>
            <a:ext cx="7315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/>
              <a:t>основной образовательной программы</a:t>
            </a:r>
            <a:endParaRPr lang="ru-RU" sz="1200"/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5867400" y="990600"/>
            <a:ext cx="3124200" cy="7413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/>
              <a:t>УСЛОВИЯМ</a:t>
            </a:r>
            <a:r>
              <a:rPr lang="ru-RU"/>
              <a:t> реализации</a:t>
            </a:r>
          </a:p>
        </p:txBody>
      </p:sp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1600200" y="1752600"/>
            <a:ext cx="2895600" cy="838200"/>
            <a:chOff x="1008" y="1104"/>
            <a:chExt cx="1824" cy="528"/>
          </a:xfrm>
        </p:grpSpPr>
        <p:sp>
          <p:nvSpPr>
            <p:cNvPr id="2" name="Line 8"/>
            <p:cNvSpPr>
              <a:spLocks noChangeShapeType="1"/>
            </p:cNvSpPr>
            <p:nvPr/>
          </p:nvSpPr>
          <p:spPr bwMode="auto">
            <a:xfrm>
              <a:off x="2832" y="1392"/>
              <a:ext cx="0" cy="240"/>
            </a:xfrm>
            <a:prstGeom prst="line">
              <a:avLst/>
            </a:prstGeom>
            <a:noFill/>
            <a:ln w="7620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66" name="Line 22"/>
            <p:cNvSpPr>
              <a:spLocks noChangeShapeType="1"/>
            </p:cNvSpPr>
            <p:nvPr/>
          </p:nvSpPr>
          <p:spPr bwMode="auto">
            <a:xfrm flipH="1">
              <a:off x="1008" y="1392"/>
              <a:ext cx="1824" cy="0"/>
            </a:xfrm>
            <a:prstGeom prst="line">
              <a:avLst/>
            </a:prstGeom>
            <a:noFill/>
            <a:ln w="762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167" name="Line 23"/>
            <p:cNvSpPr>
              <a:spLocks noChangeShapeType="1"/>
            </p:cNvSpPr>
            <p:nvPr/>
          </p:nvSpPr>
          <p:spPr bwMode="auto">
            <a:xfrm>
              <a:off x="1008" y="1104"/>
              <a:ext cx="0" cy="288"/>
            </a:xfrm>
            <a:prstGeom prst="line">
              <a:avLst/>
            </a:prstGeom>
            <a:noFill/>
            <a:ln w="762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169" name="AutoShape 25"/>
          <p:cNvSpPr>
            <a:spLocks noChangeArrowheads="1"/>
          </p:cNvSpPr>
          <p:nvPr/>
        </p:nvSpPr>
        <p:spPr bwMode="auto">
          <a:xfrm>
            <a:off x="4648200" y="762000"/>
            <a:ext cx="4419600" cy="4114800"/>
          </a:xfrm>
          <a:prstGeom prst="wedgeEllipseCallout">
            <a:avLst>
              <a:gd name="adj1" fmla="val -69361"/>
              <a:gd name="adj2" fmla="val 46333"/>
            </a:avLst>
          </a:prstGeom>
          <a:solidFill>
            <a:schemeClr val="accent1"/>
          </a:solidFill>
          <a:ln w="38100">
            <a:solidFill>
              <a:srgbClr val="2B03F5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ru-RU" sz="2400" b="1"/>
              <a:t>ПРОВЕРКА: </a:t>
            </a:r>
          </a:p>
          <a:p>
            <a:pPr algn="ctr"/>
            <a:r>
              <a:rPr lang="ru-RU" sz="2400" b="1">
                <a:solidFill>
                  <a:srgbClr val="008000"/>
                </a:solidFill>
              </a:rPr>
              <a:t>комплексный</a:t>
            </a:r>
            <a:r>
              <a:rPr lang="ru-RU" sz="2400" b="1"/>
              <a:t> контроль с преобладанием </a:t>
            </a:r>
            <a:r>
              <a:rPr lang="ru-RU" sz="2400" b="1">
                <a:solidFill>
                  <a:srgbClr val="008000"/>
                </a:solidFill>
              </a:rPr>
              <a:t>надпредметных</a:t>
            </a:r>
            <a:r>
              <a:rPr lang="ru-RU" sz="2400" b="1"/>
              <a:t> </a:t>
            </a:r>
            <a:r>
              <a:rPr lang="ru-RU" sz="2400" b="1">
                <a:solidFill>
                  <a:srgbClr val="008000"/>
                </a:solidFill>
              </a:rPr>
              <a:t>компетентностных</a:t>
            </a:r>
            <a:r>
              <a:rPr lang="ru-RU" sz="2400" b="1"/>
              <a:t> задач на </a:t>
            </a:r>
            <a:r>
              <a:rPr lang="ru-RU" sz="2400" b="1">
                <a:solidFill>
                  <a:srgbClr val="008000"/>
                </a:solidFill>
              </a:rPr>
              <a:t>ПРИМЕНЕНИЕ</a:t>
            </a:r>
            <a:r>
              <a:rPr lang="ru-RU" sz="2400" b="1"/>
              <a:t>  знаний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8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8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2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2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02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02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6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6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7" grpId="0" animBg="1"/>
      <p:bldP spid="10248" grpId="0" animBg="1"/>
      <p:bldP spid="10249" grpId="0" animBg="1"/>
      <p:bldP spid="48141" grpId="0"/>
      <p:bldP spid="17414" grpId="0" animBg="1"/>
      <p:bldP spid="17415" grpId="0" animBg="1"/>
      <p:bldP spid="17416" grpId="0"/>
      <p:bldP spid="17417" grpId="0" animBg="1"/>
      <p:bldP spid="616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404" name="Picture 3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43663" y="457200"/>
            <a:ext cx="795337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8405" name="Picture 3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9000" y="533400"/>
            <a:ext cx="62547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840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05400" y="3733800"/>
            <a:ext cx="2108200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99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04888" y="2514600"/>
            <a:ext cx="1890712" cy="19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0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76200"/>
            <a:ext cx="9144000" cy="457200"/>
          </a:xfrm>
        </p:spPr>
        <p:txBody>
          <a:bodyPr>
            <a:normAutofit fontScale="90000"/>
          </a:bodyPr>
          <a:lstStyle/>
          <a:p>
            <a:r>
              <a:rPr lang="ru-RU" sz="2800" b="1">
                <a:solidFill>
                  <a:schemeClr val="tx1"/>
                </a:solidFill>
              </a:rPr>
              <a:t>КАК РЕАЛИЗОВАТЬ ТРЕБОВАНИЯ СТАНДАРТА</a:t>
            </a:r>
          </a:p>
        </p:txBody>
      </p:sp>
      <p:sp>
        <p:nvSpPr>
          <p:cNvPr id="146436" name="Text Box 4"/>
          <p:cNvSpPr txBox="1">
            <a:spLocks noChangeArrowheads="1"/>
          </p:cNvSpPr>
          <p:nvPr/>
        </p:nvSpPr>
        <p:spPr bwMode="auto">
          <a:xfrm>
            <a:off x="76200" y="1219200"/>
            <a:ext cx="6858000" cy="685800"/>
          </a:xfrm>
          <a:prstGeom prst="rect">
            <a:avLst/>
          </a:prstGeom>
          <a:solidFill>
            <a:srgbClr val="FFFFCC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000"/>
              <a:t>Метапредметные результаты</a:t>
            </a:r>
          </a:p>
          <a:p>
            <a:pPr algn="ctr"/>
            <a:r>
              <a:rPr lang="ru-RU" sz="2000" b="1">
                <a:solidFill>
                  <a:srgbClr val="FF6600"/>
                </a:solidFill>
              </a:rPr>
              <a:t>Регулятивные</a:t>
            </a:r>
            <a:r>
              <a:rPr lang="ru-RU" sz="2000"/>
              <a:t>. </a:t>
            </a:r>
            <a:r>
              <a:rPr lang="ru-RU" sz="2000" b="1">
                <a:solidFill>
                  <a:srgbClr val="008000"/>
                </a:solidFill>
              </a:rPr>
              <a:t>Коммуникативные</a:t>
            </a:r>
            <a:r>
              <a:rPr lang="ru-RU" sz="2000"/>
              <a:t>. </a:t>
            </a:r>
            <a:r>
              <a:rPr lang="ru-RU" sz="2000" b="1">
                <a:solidFill>
                  <a:srgbClr val="0000FF"/>
                </a:solidFill>
              </a:rPr>
              <a:t>Познавательные</a:t>
            </a:r>
            <a:endParaRPr lang="ru-RU" sz="2000"/>
          </a:p>
        </p:txBody>
      </p:sp>
      <p:sp>
        <p:nvSpPr>
          <p:cNvPr id="58372" name="Text Box 5"/>
          <p:cNvSpPr txBox="1">
            <a:spLocks noChangeArrowheads="1"/>
          </p:cNvSpPr>
          <p:nvPr/>
        </p:nvSpPr>
        <p:spPr bwMode="auto">
          <a:xfrm>
            <a:off x="3962400" y="685800"/>
            <a:ext cx="2514600" cy="342900"/>
          </a:xfrm>
          <a:prstGeom prst="rect">
            <a:avLst/>
          </a:prstGeom>
          <a:solidFill>
            <a:srgbClr val="FFFFCC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000" b="1"/>
              <a:t>Новый результат</a:t>
            </a:r>
            <a:endParaRPr lang="ru-RU" sz="2000">
              <a:solidFill>
                <a:srgbClr val="FF0000"/>
              </a:solidFill>
            </a:endParaRPr>
          </a:p>
        </p:txBody>
      </p:sp>
      <p:sp>
        <p:nvSpPr>
          <p:cNvPr id="146439" name="Text Box 7"/>
          <p:cNvSpPr txBox="1">
            <a:spLocks noChangeArrowheads="1"/>
          </p:cNvSpPr>
          <p:nvPr/>
        </p:nvSpPr>
        <p:spPr bwMode="auto">
          <a:xfrm>
            <a:off x="2895600" y="2286000"/>
            <a:ext cx="5486400" cy="12954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000" b="1"/>
              <a:t>Предметное содержание  </a:t>
            </a:r>
          </a:p>
          <a:p>
            <a:r>
              <a:rPr lang="ru-RU" sz="2000">
                <a:solidFill>
                  <a:srgbClr val="009900"/>
                </a:solidFill>
              </a:rPr>
              <a:t>Рус</a:t>
            </a:r>
            <a:r>
              <a:rPr lang="ru-RU" sz="2000">
                <a:solidFill>
                  <a:srgbClr val="0000FF"/>
                </a:solidFill>
              </a:rPr>
              <a:t>ский</a:t>
            </a:r>
            <a:r>
              <a:rPr lang="ru-RU" sz="2000"/>
              <a:t> </a:t>
            </a:r>
            <a:r>
              <a:rPr lang="ru-RU" sz="2000">
                <a:solidFill>
                  <a:srgbClr val="FF0000"/>
                </a:solidFill>
              </a:rPr>
              <a:t>язык</a:t>
            </a:r>
            <a:r>
              <a:rPr lang="ru-RU" sz="2000"/>
              <a:t>. </a:t>
            </a:r>
            <a:r>
              <a:rPr lang="ru-RU" sz="2000">
                <a:solidFill>
                  <a:srgbClr val="FF0000"/>
                </a:solidFill>
              </a:rPr>
              <a:t>Литератур</a:t>
            </a:r>
            <a:r>
              <a:rPr lang="ru-RU" sz="2000">
                <a:solidFill>
                  <a:srgbClr val="0000FF"/>
                </a:solidFill>
              </a:rPr>
              <a:t>ное</a:t>
            </a:r>
            <a:r>
              <a:rPr lang="ru-RU" sz="2000"/>
              <a:t> </a:t>
            </a:r>
            <a:r>
              <a:rPr lang="ru-RU" sz="2000">
                <a:solidFill>
                  <a:srgbClr val="009900"/>
                </a:solidFill>
              </a:rPr>
              <a:t>чтение</a:t>
            </a:r>
            <a:r>
              <a:rPr lang="ru-RU" sz="2000"/>
              <a:t>. </a:t>
            </a:r>
            <a:r>
              <a:rPr lang="ru-RU" sz="2000">
                <a:solidFill>
                  <a:srgbClr val="0000FF"/>
                </a:solidFill>
              </a:rPr>
              <a:t>Матема</a:t>
            </a:r>
            <a:r>
              <a:rPr lang="ru-RU" sz="2000">
                <a:solidFill>
                  <a:srgbClr val="009900"/>
                </a:solidFill>
              </a:rPr>
              <a:t>тика</a:t>
            </a:r>
            <a:r>
              <a:rPr lang="ru-RU" sz="2000"/>
              <a:t>. </a:t>
            </a:r>
            <a:r>
              <a:rPr lang="ru-RU" sz="2000">
                <a:solidFill>
                  <a:srgbClr val="0000FF"/>
                </a:solidFill>
              </a:rPr>
              <a:t>Окружающий</a:t>
            </a:r>
            <a:r>
              <a:rPr lang="ru-RU" sz="2000"/>
              <a:t> </a:t>
            </a:r>
            <a:r>
              <a:rPr lang="ru-RU" sz="2000">
                <a:solidFill>
                  <a:srgbClr val="FF0000"/>
                </a:solidFill>
              </a:rPr>
              <a:t>мир</a:t>
            </a:r>
            <a:r>
              <a:rPr lang="ru-RU" sz="2000"/>
              <a:t>. </a:t>
            </a:r>
            <a:r>
              <a:rPr lang="ru-RU" sz="2000" b="1">
                <a:solidFill>
                  <a:srgbClr val="FF9900"/>
                </a:solidFill>
              </a:rPr>
              <a:t>Техно</a:t>
            </a:r>
            <a:r>
              <a:rPr lang="ru-RU" sz="2000">
                <a:solidFill>
                  <a:srgbClr val="0000FF"/>
                </a:solidFill>
              </a:rPr>
              <a:t>лог</a:t>
            </a:r>
            <a:r>
              <a:rPr lang="ru-RU" sz="2000">
                <a:solidFill>
                  <a:srgbClr val="FF0000"/>
                </a:solidFill>
              </a:rPr>
              <a:t>ия</a:t>
            </a:r>
            <a:r>
              <a:rPr lang="ru-RU" sz="2000"/>
              <a:t> и </a:t>
            </a:r>
            <a:r>
              <a:rPr lang="ru-RU" sz="2000">
                <a:solidFill>
                  <a:srgbClr val="FF0000"/>
                </a:solidFill>
              </a:rPr>
              <a:t>искус</a:t>
            </a:r>
            <a:r>
              <a:rPr lang="ru-RU" sz="2000">
                <a:solidFill>
                  <a:srgbClr val="009900"/>
                </a:solidFill>
              </a:rPr>
              <a:t>ство</a:t>
            </a:r>
            <a:r>
              <a:rPr lang="ru-RU" sz="2000"/>
              <a:t>. </a:t>
            </a:r>
            <a:r>
              <a:rPr lang="ru-RU" sz="2000">
                <a:solidFill>
                  <a:srgbClr val="0000FF"/>
                </a:solidFill>
              </a:rPr>
              <a:t>Информатика</a:t>
            </a:r>
            <a:r>
              <a:rPr lang="ru-RU" sz="2000"/>
              <a:t>. </a:t>
            </a:r>
            <a:r>
              <a:rPr lang="ru-RU" sz="2000">
                <a:solidFill>
                  <a:srgbClr val="009900"/>
                </a:solidFill>
              </a:rPr>
              <a:t>Рито</a:t>
            </a:r>
            <a:r>
              <a:rPr lang="ru-RU" sz="2000">
                <a:solidFill>
                  <a:srgbClr val="0000FF"/>
                </a:solidFill>
              </a:rPr>
              <a:t>ри</a:t>
            </a:r>
            <a:r>
              <a:rPr lang="ru-RU" sz="2000">
                <a:solidFill>
                  <a:srgbClr val="FF0000"/>
                </a:solidFill>
              </a:rPr>
              <a:t>ка</a:t>
            </a:r>
            <a:r>
              <a:rPr lang="ru-RU" sz="2000"/>
              <a:t>.</a:t>
            </a:r>
          </a:p>
        </p:txBody>
      </p:sp>
      <p:sp>
        <p:nvSpPr>
          <p:cNvPr id="146442" name="Text Box 10"/>
          <p:cNvSpPr txBox="1">
            <a:spLocks noChangeArrowheads="1"/>
          </p:cNvSpPr>
          <p:nvPr/>
        </p:nvSpPr>
        <p:spPr bwMode="auto">
          <a:xfrm>
            <a:off x="152400" y="3733800"/>
            <a:ext cx="1905000" cy="16764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buFontTx/>
              <a:buChar char="•"/>
            </a:pPr>
            <a:r>
              <a:rPr lang="ru-RU" sz="2000">
                <a:solidFill>
                  <a:srgbClr val="FF6600"/>
                </a:solidFill>
              </a:rPr>
              <a:t>Технология проблемного диалога</a:t>
            </a:r>
            <a:endParaRPr lang="ru-RU" sz="2000"/>
          </a:p>
          <a:p>
            <a:pPr>
              <a:buFontTx/>
              <a:buChar char="•"/>
            </a:pPr>
            <a:r>
              <a:rPr lang="ru-RU" sz="2000">
                <a:solidFill>
                  <a:srgbClr val="FF6600"/>
                </a:solidFill>
              </a:rPr>
              <a:t>Технология оценивания</a:t>
            </a:r>
            <a:endParaRPr lang="ru-RU" sz="2000"/>
          </a:p>
        </p:txBody>
      </p:sp>
      <p:sp>
        <p:nvSpPr>
          <p:cNvPr id="146443" name="Text Box 11"/>
          <p:cNvSpPr txBox="1">
            <a:spLocks noChangeArrowheads="1"/>
          </p:cNvSpPr>
          <p:nvPr/>
        </p:nvSpPr>
        <p:spPr bwMode="auto">
          <a:xfrm>
            <a:off x="2438400" y="3733800"/>
            <a:ext cx="2438400" cy="16764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buFontTx/>
              <a:buChar char="-"/>
            </a:pPr>
            <a:r>
              <a:rPr lang="ru-RU" sz="2000">
                <a:solidFill>
                  <a:srgbClr val="008000"/>
                </a:solidFill>
              </a:rPr>
              <a:t>Технология продуктивного чтения</a:t>
            </a:r>
            <a:r>
              <a:rPr lang="ru-RU" sz="2000"/>
              <a:t> </a:t>
            </a:r>
          </a:p>
          <a:p>
            <a:pPr>
              <a:buFontTx/>
              <a:buChar char="-"/>
            </a:pPr>
            <a:r>
              <a:rPr lang="ru-RU" sz="2000">
                <a:solidFill>
                  <a:srgbClr val="008000"/>
                </a:solidFill>
              </a:rPr>
              <a:t>Форма групповой работы</a:t>
            </a:r>
            <a:endParaRPr lang="ru-RU" sz="2000"/>
          </a:p>
        </p:txBody>
      </p:sp>
      <p:sp>
        <p:nvSpPr>
          <p:cNvPr id="146444" name="Text Box 12"/>
          <p:cNvSpPr txBox="1">
            <a:spLocks noChangeArrowheads="1"/>
          </p:cNvSpPr>
          <p:nvPr/>
        </p:nvSpPr>
        <p:spPr bwMode="auto">
          <a:xfrm>
            <a:off x="7010400" y="1219200"/>
            <a:ext cx="1828800" cy="685800"/>
          </a:xfrm>
          <a:prstGeom prst="rect">
            <a:avLst/>
          </a:prstGeom>
          <a:solidFill>
            <a:srgbClr val="FFFFCC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000" b="1">
                <a:solidFill>
                  <a:srgbClr val="FF0000"/>
                </a:solidFill>
              </a:rPr>
              <a:t>Личностные</a:t>
            </a:r>
            <a:r>
              <a:rPr lang="ru-RU" sz="2000"/>
              <a:t> результаты</a:t>
            </a:r>
          </a:p>
        </p:txBody>
      </p:sp>
      <p:sp>
        <p:nvSpPr>
          <p:cNvPr id="146445" name="Line 13"/>
          <p:cNvSpPr>
            <a:spLocks noChangeShapeType="1"/>
          </p:cNvSpPr>
          <p:nvPr/>
        </p:nvSpPr>
        <p:spPr bwMode="auto">
          <a:xfrm flipH="1">
            <a:off x="3124200" y="990600"/>
            <a:ext cx="838200" cy="2286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46446" name="Line 14"/>
          <p:cNvSpPr>
            <a:spLocks noChangeShapeType="1"/>
          </p:cNvSpPr>
          <p:nvPr/>
        </p:nvSpPr>
        <p:spPr bwMode="auto">
          <a:xfrm>
            <a:off x="990600" y="1828800"/>
            <a:ext cx="0" cy="19050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46447" name="Line 15"/>
          <p:cNvSpPr>
            <a:spLocks noChangeShapeType="1"/>
          </p:cNvSpPr>
          <p:nvPr/>
        </p:nvSpPr>
        <p:spPr bwMode="auto">
          <a:xfrm flipH="1">
            <a:off x="2667000" y="1905000"/>
            <a:ext cx="0" cy="18288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46448" name="Text Box 16"/>
          <p:cNvSpPr txBox="1">
            <a:spLocks noChangeArrowheads="1"/>
          </p:cNvSpPr>
          <p:nvPr/>
        </p:nvSpPr>
        <p:spPr bwMode="auto">
          <a:xfrm>
            <a:off x="1676400" y="5791200"/>
            <a:ext cx="5638800" cy="457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sz="2000" b="1">
                <a:solidFill>
                  <a:srgbClr val="FF9900"/>
                </a:solidFill>
              </a:rPr>
              <a:t>Проект</a:t>
            </a:r>
            <a:r>
              <a:rPr lang="ru-RU" sz="2000">
                <a:solidFill>
                  <a:srgbClr val="0000FF"/>
                </a:solidFill>
              </a:rPr>
              <a:t>ная</a:t>
            </a:r>
            <a:r>
              <a:rPr lang="ru-RU" sz="2000"/>
              <a:t> </a:t>
            </a:r>
            <a:r>
              <a:rPr lang="ru-RU" sz="2000">
                <a:solidFill>
                  <a:srgbClr val="009900"/>
                </a:solidFill>
              </a:rPr>
              <a:t>техно</a:t>
            </a:r>
            <a:r>
              <a:rPr lang="ru-RU" sz="2000">
                <a:solidFill>
                  <a:srgbClr val="FF0000"/>
                </a:solidFill>
              </a:rPr>
              <a:t>логия</a:t>
            </a:r>
            <a:r>
              <a:rPr lang="ru-RU" sz="2000"/>
              <a:t> и </a:t>
            </a:r>
            <a:r>
              <a:rPr lang="ru-RU" sz="2000" b="1">
                <a:solidFill>
                  <a:srgbClr val="FF9900"/>
                </a:solidFill>
              </a:rPr>
              <a:t>Жизн</a:t>
            </a:r>
            <a:r>
              <a:rPr lang="ru-RU" sz="2000">
                <a:solidFill>
                  <a:srgbClr val="0000FF"/>
                </a:solidFill>
              </a:rPr>
              <a:t>енные</a:t>
            </a:r>
            <a:r>
              <a:rPr lang="ru-RU" sz="2000"/>
              <a:t> </a:t>
            </a:r>
            <a:r>
              <a:rPr lang="ru-RU" sz="2000">
                <a:solidFill>
                  <a:srgbClr val="009900"/>
                </a:solidFill>
              </a:rPr>
              <a:t>зада</a:t>
            </a:r>
            <a:r>
              <a:rPr lang="ru-RU" sz="2000">
                <a:solidFill>
                  <a:srgbClr val="FF0000"/>
                </a:solidFill>
              </a:rPr>
              <a:t>чи</a:t>
            </a:r>
            <a:r>
              <a:rPr lang="ru-RU" sz="2000"/>
              <a:t>  </a:t>
            </a:r>
          </a:p>
        </p:txBody>
      </p:sp>
      <p:sp>
        <p:nvSpPr>
          <p:cNvPr id="146450" name="Line 18"/>
          <p:cNvSpPr>
            <a:spLocks noChangeShapeType="1"/>
          </p:cNvSpPr>
          <p:nvPr/>
        </p:nvSpPr>
        <p:spPr bwMode="auto">
          <a:xfrm>
            <a:off x="5772150" y="3543300"/>
            <a:ext cx="19050" cy="22479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46451" name="Line 19"/>
          <p:cNvSpPr>
            <a:spLocks noChangeShapeType="1"/>
          </p:cNvSpPr>
          <p:nvPr/>
        </p:nvSpPr>
        <p:spPr bwMode="auto">
          <a:xfrm>
            <a:off x="8305800" y="6553200"/>
            <a:ext cx="685800" cy="0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6452" name="Line 20"/>
          <p:cNvSpPr>
            <a:spLocks noChangeShapeType="1"/>
          </p:cNvSpPr>
          <p:nvPr/>
        </p:nvSpPr>
        <p:spPr bwMode="auto">
          <a:xfrm flipV="1">
            <a:off x="8991600" y="762000"/>
            <a:ext cx="0" cy="5791200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6453" name="Line 21"/>
          <p:cNvSpPr>
            <a:spLocks noChangeShapeType="1"/>
          </p:cNvSpPr>
          <p:nvPr/>
        </p:nvSpPr>
        <p:spPr bwMode="auto">
          <a:xfrm flipH="1">
            <a:off x="7162800" y="762000"/>
            <a:ext cx="1828800" cy="0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46454" name="Text Box 22"/>
          <p:cNvSpPr txBox="1">
            <a:spLocks noChangeArrowheads="1"/>
          </p:cNvSpPr>
          <p:nvPr/>
        </p:nvSpPr>
        <p:spPr bwMode="auto">
          <a:xfrm>
            <a:off x="1066800" y="6477000"/>
            <a:ext cx="7315200" cy="457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000" b="1"/>
              <a:t>О Б Р А З О В А Т Е Л Ь Н А Я     С Р Е Д А     Ш К О Л Ы</a:t>
            </a:r>
            <a:r>
              <a:rPr lang="ru-RU" sz="2000"/>
              <a:t>  </a:t>
            </a:r>
          </a:p>
        </p:txBody>
      </p:sp>
      <p:sp>
        <p:nvSpPr>
          <p:cNvPr id="146455" name="Text Box 23"/>
          <p:cNvSpPr txBox="1">
            <a:spLocks noChangeArrowheads="1"/>
          </p:cNvSpPr>
          <p:nvPr/>
        </p:nvSpPr>
        <p:spPr bwMode="auto">
          <a:xfrm>
            <a:off x="6400800" y="3810000"/>
            <a:ext cx="2438400" cy="10668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sz="2000">
                <a:solidFill>
                  <a:srgbClr val="FF0000"/>
                </a:solidFill>
              </a:rPr>
              <a:t>Внеучебная (воспитательная) деятельность</a:t>
            </a:r>
          </a:p>
        </p:txBody>
      </p:sp>
      <p:sp>
        <p:nvSpPr>
          <p:cNvPr id="146456" name="Line 24"/>
          <p:cNvSpPr>
            <a:spLocks noChangeShapeType="1"/>
          </p:cNvSpPr>
          <p:nvPr/>
        </p:nvSpPr>
        <p:spPr bwMode="auto">
          <a:xfrm flipH="1">
            <a:off x="8610600" y="1905000"/>
            <a:ext cx="0" cy="19050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46457" name="Line 25"/>
          <p:cNvSpPr>
            <a:spLocks noChangeShapeType="1"/>
          </p:cNvSpPr>
          <p:nvPr/>
        </p:nvSpPr>
        <p:spPr bwMode="auto">
          <a:xfrm flipH="1">
            <a:off x="6705600" y="4876800"/>
            <a:ext cx="685800" cy="9144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46458" name="Line 26"/>
          <p:cNvSpPr>
            <a:spLocks noChangeShapeType="1"/>
          </p:cNvSpPr>
          <p:nvPr/>
        </p:nvSpPr>
        <p:spPr bwMode="auto">
          <a:xfrm flipH="1">
            <a:off x="3657600" y="5410200"/>
            <a:ext cx="0" cy="3810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46459" name="Line 27"/>
          <p:cNvSpPr>
            <a:spLocks noChangeShapeType="1"/>
          </p:cNvSpPr>
          <p:nvPr/>
        </p:nvSpPr>
        <p:spPr bwMode="auto">
          <a:xfrm>
            <a:off x="990600" y="5410200"/>
            <a:ext cx="1143000" cy="3810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46460" name="Line 28"/>
          <p:cNvSpPr>
            <a:spLocks noChangeShapeType="1"/>
          </p:cNvSpPr>
          <p:nvPr/>
        </p:nvSpPr>
        <p:spPr bwMode="auto">
          <a:xfrm>
            <a:off x="3886200" y="1905000"/>
            <a:ext cx="609600" cy="3810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46461" name="Line 29"/>
          <p:cNvSpPr>
            <a:spLocks noChangeShapeType="1"/>
          </p:cNvSpPr>
          <p:nvPr/>
        </p:nvSpPr>
        <p:spPr bwMode="auto">
          <a:xfrm flipH="1">
            <a:off x="5715000" y="1905000"/>
            <a:ext cx="0" cy="3810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46462" name="Line 30"/>
          <p:cNvSpPr>
            <a:spLocks noChangeShapeType="1"/>
          </p:cNvSpPr>
          <p:nvPr/>
        </p:nvSpPr>
        <p:spPr bwMode="auto">
          <a:xfrm flipH="1">
            <a:off x="7010400" y="1905000"/>
            <a:ext cx="838200" cy="3810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46463" name="Line 31"/>
          <p:cNvSpPr>
            <a:spLocks noChangeShapeType="1"/>
          </p:cNvSpPr>
          <p:nvPr/>
        </p:nvSpPr>
        <p:spPr bwMode="auto">
          <a:xfrm>
            <a:off x="6477000" y="990600"/>
            <a:ext cx="838200" cy="2286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ru-RU"/>
          </a:p>
        </p:txBody>
      </p:sp>
      <p:pic>
        <p:nvPicPr>
          <p:cNvPr id="58396" name="Picture 59" descr=" Русский язык (первые уроки). Учебное пособие для 1-го класса 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48000" y="1981200"/>
            <a:ext cx="530225" cy="70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97" name="Picture 61" descr="1Mat_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96200" y="2057400"/>
            <a:ext cx="527050" cy="70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Line 25"/>
          <p:cNvSpPr>
            <a:spLocks noChangeShapeType="1"/>
          </p:cNvSpPr>
          <p:nvPr/>
        </p:nvSpPr>
        <p:spPr bwMode="auto">
          <a:xfrm flipH="1">
            <a:off x="7620000" y="5638800"/>
            <a:ext cx="762000" cy="762000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" name="Line 27"/>
          <p:cNvSpPr>
            <a:spLocks noChangeShapeType="1"/>
          </p:cNvSpPr>
          <p:nvPr/>
        </p:nvSpPr>
        <p:spPr bwMode="auto">
          <a:xfrm>
            <a:off x="304800" y="5715000"/>
            <a:ext cx="838200" cy="762000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" name="Line 26"/>
          <p:cNvSpPr>
            <a:spLocks noChangeShapeType="1"/>
          </p:cNvSpPr>
          <p:nvPr/>
        </p:nvSpPr>
        <p:spPr bwMode="auto">
          <a:xfrm flipH="1">
            <a:off x="4419600" y="6172200"/>
            <a:ext cx="0" cy="381000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6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6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6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6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6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6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6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6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6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6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6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6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6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6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6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6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8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8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8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8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6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6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6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6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8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8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46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46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6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6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464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464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464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464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58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58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46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46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46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46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464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464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464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464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46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46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464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464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464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46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146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146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1464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1464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36" grpId="0" animBg="1"/>
      <p:bldP spid="146439" grpId="0" animBg="1"/>
      <p:bldP spid="146442" grpId="0" animBg="1"/>
      <p:bldP spid="146443" grpId="0" animBg="1"/>
      <p:bldP spid="146444" grpId="0" animBg="1"/>
      <p:bldP spid="146445" grpId="0" animBg="1"/>
      <p:bldP spid="146446" grpId="0" animBg="1"/>
      <p:bldP spid="146447" grpId="0" animBg="1"/>
      <p:bldP spid="146448" grpId="0" animBg="1"/>
      <p:bldP spid="146450" grpId="0" animBg="1"/>
      <p:bldP spid="146451" grpId="0" animBg="1"/>
      <p:bldP spid="146452" grpId="0" animBg="1"/>
      <p:bldP spid="146453" grpId="0" animBg="1"/>
      <p:bldP spid="146454" grpId="0" animBg="1"/>
      <p:bldP spid="146455" grpId="0" animBg="1"/>
      <p:bldP spid="146456" grpId="0" animBg="1"/>
      <p:bldP spid="146457" grpId="0" animBg="1"/>
      <p:bldP spid="146458" grpId="0" animBg="1"/>
      <p:bldP spid="146459" grpId="0" animBg="1"/>
      <p:bldP spid="146460" grpId="0" animBg="1"/>
      <p:bldP spid="146461" grpId="0" animBg="1"/>
      <p:bldP spid="146462" grpId="0" animBg="1"/>
      <p:bldP spid="146463" grpId="0" animBg="1"/>
      <p:bldP spid="2" grpId="0" animBg="1"/>
      <p:bldP spid="3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20" name="Rectangle 2"/>
          <p:cNvSpPr>
            <a:spLocks noChangeArrowheads="1"/>
          </p:cNvSpPr>
          <p:nvPr/>
        </p:nvSpPr>
        <p:spPr bwMode="auto">
          <a:xfrm>
            <a:off x="2667000" y="2971800"/>
            <a:ext cx="3505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4400" b="1">
                <a:solidFill>
                  <a:schemeClr val="tx2"/>
                </a:solidFill>
              </a:rPr>
              <a:t> </a:t>
            </a:r>
            <a:r>
              <a:rPr lang="ru-RU" sz="2800" b="1">
                <a:solidFill>
                  <a:srgbClr val="CC3300"/>
                </a:solidFill>
              </a:rPr>
              <a:t>Личностное развитие</a:t>
            </a:r>
          </a:p>
        </p:txBody>
      </p:sp>
      <p:sp>
        <p:nvSpPr>
          <p:cNvPr id="200723" name="Text Box 9"/>
          <p:cNvSpPr txBox="1">
            <a:spLocks noChangeArrowheads="1"/>
          </p:cNvSpPr>
          <p:nvPr/>
        </p:nvSpPr>
        <p:spPr bwMode="auto">
          <a:xfrm>
            <a:off x="2514600" y="152400"/>
            <a:ext cx="411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cs typeface="Arial" pitchFamily="34" charset="0"/>
              </a:rPr>
              <a:t>Предметное содержание</a:t>
            </a:r>
          </a:p>
        </p:txBody>
      </p:sp>
      <p:sp>
        <p:nvSpPr>
          <p:cNvPr id="200724" name="Text Box 9"/>
          <p:cNvSpPr txBox="1">
            <a:spLocks noChangeArrowheads="1"/>
          </p:cNvSpPr>
          <p:nvPr/>
        </p:nvSpPr>
        <p:spPr bwMode="auto">
          <a:xfrm>
            <a:off x="304800" y="2209800"/>
            <a:ext cx="304800" cy="421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cs typeface="Arial" pitchFamily="34" charset="0"/>
              </a:rPr>
              <a:t>Учебный процесс</a:t>
            </a:r>
          </a:p>
        </p:txBody>
      </p:sp>
      <p:sp>
        <p:nvSpPr>
          <p:cNvPr id="200725" name="Text Box 9"/>
          <p:cNvSpPr txBox="1">
            <a:spLocks noChangeArrowheads="1"/>
          </p:cNvSpPr>
          <p:nvPr/>
        </p:nvSpPr>
        <p:spPr bwMode="auto">
          <a:xfrm>
            <a:off x="8153400" y="2286000"/>
            <a:ext cx="30480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cs typeface="Arial" pitchFamily="34" charset="0"/>
              </a:rPr>
              <a:t>Внеурочная</a:t>
            </a:r>
          </a:p>
        </p:txBody>
      </p:sp>
      <p:sp>
        <p:nvSpPr>
          <p:cNvPr id="200726" name="Text Box 9"/>
          <p:cNvSpPr txBox="1">
            <a:spLocks noChangeArrowheads="1"/>
          </p:cNvSpPr>
          <p:nvPr/>
        </p:nvSpPr>
        <p:spPr bwMode="auto">
          <a:xfrm>
            <a:off x="2743200" y="6248400"/>
            <a:ext cx="3733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cs typeface="Arial" pitchFamily="34" charset="0"/>
              </a:rPr>
              <a:t>Проекты и жизненные задачи</a:t>
            </a:r>
          </a:p>
        </p:txBody>
      </p:sp>
      <p:sp>
        <p:nvSpPr>
          <p:cNvPr id="200727" name="Text Box 9"/>
          <p:cNvSpPr txBox="1">
            <a:spLocks noChangeArrowheads="1"/>
          </p:cNvSpPr>
          <p:nvPr/>
        </p:nvSpPr>
        <p:spPr bwMode="auto">
          <a:xfrm>
            <a:off x="3429000" y="685800"/>
            <a:ext cx="1828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0000FF"/>
                </a:solidFill>
                <a:cs typeface="Arial" pitchFamily="34" charset="0"/>
              </a:rPr>
              <a:t> Искусство</a:t>
            </a:r>
          </a:p>
        </p:txBody>
      </p:sp>
      <p:sp>
        <p:nvSpPr>
          <p:cNvPr id="200728" name="Text Box 9"/>
          <p:cNvSpPr txBox="1">
            <a:spLocks noChangeArrowheads="1"/>
          </p:cNvSpPr>
          <p:nvPr/>
        </p:nvSpPr>
        <p:spPr bwMode="auto">
          <a:xfrm>
            <a:off x="1143000" y="609600"/>
            <a:ext cx="1828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0000FF"/>
                </a:solidFill>
                <a:cs typeface="Arial" pitchFamily="34" charset="0"/>
              </a:rPr>
              <a:t>Литературное чтение</a:t>
            </a:r>
          </a:p>
        </p:txBody>
      </p:sp>
      <p:sp>
        <p:nvSpPr>
          <p:cNvPr id="200729" name="Text Box 9"/>
          <p:cNvSpPr txBox="1">
            <a:spLocks noChangeArrowheads="1"/>
          </p:cNvSpPr>
          <p:nvPr/>
        </p:nvSpPr>
        <p:spPr bwMode="auto">
          <a:xfrm>
            <a:off x="5791200" y="609600"/>
            <a:ext cx="1828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0000FF"/>
                </a:solidFill>
                <a:cs typeface="Arial" pitchFamily="34" charset="0"/>
              </a:rPr>
              <a:t> Окружающий мир</a:t>
            </a:r>
          </a:p>
        </p:txBody>
      </p:sp>
      <p:sp>
        <p:nvSpPr>
          <p:cNvPr id="200731" name="Text Box 9"/>
          <p:cNvSpPr txBox="1">
            <a:spLocks noChangeArrowheads="1"/>
          </p:cNvSpPr>
          <p:nvPr/>
        </p:nvSpPr>
        <p:spPr bwMode="auto">
          <a:xfrm>
            <a:off x="838200" y="4495800"/>
            <a:ext cx="1828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0000FF"/>
                </a:solidFill>
                <a:cs typeface="Arial" pitchFamily="34" charset="0"/>
              </a:rPr>
              <a:t>Технология оценивания</a:t>
            </a:r>
          </a:p>
        </p:txBody>
      </p:sp>
      <p:sp>
        <p:nvSpPr>
          <p:cNvPr id="200732" name="Text Box 9"/>
          <p:cNvSpPr txBox="1">
            <a:spLocks noChangeArrowheads="1"/>
          </p:cNvSpPr>
          <p:nvPr/>
        </p:nvSpPr>
        <p:spPr bwMode="auto">
          <a:xfrm>
            <a:off x="8610600" y="2286000"/>
            <a:ext cx="304800" cy="338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cs typeface="Arial" pitchFamily="34" charset="0"/>
              </a:rPr>
              <a:t>деятельность</a:t>
            </a:r>
          </a:p>
        </p:txBody>
      </p:sp>
      <p:sp>
        <p:nvSpPr>
          <p:cNvPr id="200735" name="AutoShape 31"/>
          <p:cNvSpPr>
            <a:spLocks noChangeArrowheads="1"/>
          </p:cNvSpPr>
          <p:nvPr/>
        </p:nvSpPr>
        <p:spPr bwMode="auto">
          <a:xfrm>
            <a:off x="838200" y="3048000"/>
            <a:ext cx="2286000" cy="609600"/>
          </a:xfrm>
          <a:prstGeom prst="rightArrow">
            <a:avLst>
              <a:gd name="adj1" fmla="val 50000"/>
              <a:gd name="adj2" fmla="val 9375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0736" name="AutoShape 32"/>
          <p:cNvSpPr>
            <a:spLocks noChangeArrowheads="1"/>
          </p:cNvSpPr>
          <p:nvPr/>
        </p:nvSpPr>
        <p:spPr bwMode="auto">
          <a:xfrm flipH="1">
            <a:off x="5638800" y="3048000"/>
            <a:ext cx="2362200" cy="609600"/>
          </a:xfrm>
          <a:prstGeom prst="rightArrow">
            <a:avLst>
              <a:gd name="adj1" fmla="val 50000"/>
              <a:gd name="adj2" fmla="val 96875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0738" name="AutoShape 34"/>
          <p:cNvSpPr>
            <a:spLocks noChangeArrowheads="1"/>
          </p:cNvSpPr>
          <p:nvPr/>
        </p:nvSpPr>
        <p:spPr bwMode="auto">
          <a:xfrm>
            <a:off x="4114800" y="4419600"/>
            <a:ext cx="533400" cy="1219200"/>
          </a:xfrm>
          <a:prstGeom prst="upArrow">
            <a:avLst>
              <a:gd name="adj1" fmla="val 50000"/>
              <a:gd name="adj2" fmla="val 57143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0740" name="Text Box 9"/>
          <p:cNvSpPr txBox="1">
            <a:spLocks noChangeArrowheads="1"/>
          </p:cNvSpPr>
          <p:nvPr/>
        </p:nvSpPr>
        <p:spPr bwMode="auto">
          <a:xfrm>
            <a:off x="5638800" y="1219200"/>
            <a:ext cx="2286000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solidFill>
                  <a:srgbClr val="CC3300"/>
                </a:solidFill>
                <a:cs typeface="Arial" pitchFamily="34" charset="0"/>
              </a:rPr>
              <a:t>Ценность жизни</a:t>
            </a:r>
          </a:p>
          <a:p>
            <a:r>
              <a:rPr lang="ru-RU" sz="1400" b="1">
                <a:solidFill>
                  <a:srgbClr val="CC3300"/>
                </a:solidFill>
                <a:cs typeface="Arial" pitchFamily="34" charset="0"/>
              </a:rPr>
              <a:t>Ценность природы</a:t>
            </a:r>
          </a:p>
          <a:p>
            <a:r>
              <a:rPr lang="ru-RU" sz="1400" b="1">
                <a:solidFill>
                  <a:srgbClr val="CC3300"/>
                </a:solidFill>
                <a:cs typeface="Arial" pitchFamily="34" charset="0"/>
              </a:rPr>
              <a:t>Ценность гражданственности</a:t>
            </a:r>
          </a:p>
          <a:p>
            <a:r>
              <a:rPr lang="ru-RU" sz="1400" b="1">
                <a:solidFill>
                  <a:srgbClr val="CC3300"/>
                </a:solidFill>
                <a:cs typeface="Arial" pitchFamily="34" charset="0"/>
              </a:rPr>
              <a:t>Ценность патриотизма</a:t>
            </a:r>
          </a:p>
          <a:p>
            <a:r>
              <a:rPr lang="ru-RU" sz="1400" b="1">
                <a:solidFill>
                  <a:srgbClr val="CC3300"/>
                </a:solidFill>
                <a:cs typeface="Arial" pitchFamily="34" charset="0"/>
              </a:rPr>
              <a:t>Ценность человечества</a:t>
            </a:r>
          </a:p>
        </p:txBody>
      </p:sp>
      <p:sp>
        <p:nvSpPr>
          <p:cNvPr id="200741" name="Text Box 9"/>
          <p:cNvSpPr txBox="1">
            <a:spLocks noChangeArrowheads="1"/>
          </p:cNvSpPr>
          <p:nvPr/>
        </p:nvSpPr>
        <p:spPr bwMode="auto">
          <a:xfrm>
            <a:off x="3429000" y="1066800"/>
            <a:ext cx="20574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solidFill>
                  <a:srgbClr val="CC3300"/>
                </a:solidFill>
                <a:cs typeface="Arial" pitchFamily="34" charset="0"/>
              </a:rPr>
              <a:t>Ценность красоты, гармонии</a:t>
            </a:r>
          </a:p>
          <a:p>
            <a:endParaRPr lang="ru-RU" sz="1400" b="1">
              <a:solidFill>
                <a:srgbClr val="CC3300"/>
              </a:solidFill>
              <a:cs typeface="Arial" pitchFamily="34" charset="0"/>
            </a:endParaRPr>
          </a:p>
        </p:txBody>
      </p:sp>
      <p:sp>
        <p:nvSpPr>
          <p:cNvPr id="200742" name="Text Box 9"/>
          <p:cNvSpPr txBox="1">
            <a:spLocks noChangeArrowheads="1"/>
          </p:cNvSpPr>
          <p:nvPr/>
        </p:nvSpPr>
        <p:spPr bwMode="auto">
          <a:xfrm>
            <a:off x="990600" y="1219200"/>
            <a:ext cx="2209800" cy="200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solidFill>
                  <a:srgbClr val="CC3300"/>
                </a:solidFill>
                <a:cs typeface="Arial" pitchFamily="34" charset="0"/>
              </a:rPr>
              <a:t>Ценность жизни</a:t>
            </a:r>
          </a:p>
          <a:p>
            <a:r>
              <a:rPr lang="ru-RU" sz="1400" b="1">
                <a:solidFill>
                  <a:srgbClr val="CC3300"/>
                </a:solidFill>
                <a:cs typeface="Arial" pitchFamily="34" charset="0"/>
              </a:rPr>
              <a:t>Ценность добра</a:t>
            </a:r>
          </a:p>
          <a:p>
            <a:r>
              <a:rPr lang="ru-RU" sz="1400" b="1">
                <a:solidFill>
                  <a:srgbClr val="CC3300"/>
                </a:solidFill>
                <a:cs typeface="Arial" pitchFamily="34" charset="0"/>
              </a:rPr>
              <a:t>Ценность человека</a:t>
            </a:r>
          </a:p>
          <a:p>
            <a:r>
              <a:rPr lang="ru-RU" sz="1400" b="1">
                <a:solidFill>
                  <a:srgbClr val="CC3300"/>
                </a:solidFill>
                <a:cs typeface="Arial" pitchFamily="34" charset="0"/>
              </a:rPr>
              <a:t>Ценность семьи</a:t>
            </a:r>
          </a:p>
          <a:p>
            <a:r>
              <a:rPr lang="ru-RU" sz="1400" b="1">
                <a:solidFill>
                  <a:srgbClr val="CC3300"/>
                </a:solidFill>
                <a:cs typeface="Arial" pitchFamily="34" charset="0"/>
              </a:rPr>
              <a:t>Ценность свободы</a:t>
            </a:r>
          </a:p>
          <a:p>
            <a:r>
              <a:rPr lang="ru-RU" sz="1400" b="1">
                <a:solidFill>
                  <a:srgbClr val="CC3300"/>
                </a:solidFill>
                <a:cs typeface="Arial" pitchFamily="34" charset="0"/>
              </a:rPr>
              <a:t>Ценность красоты, гармонии</a:t>
            </a:r>
          </a:p>
          <a:p>
            <a:r>
              <a:rPr lang="ru-RU" sz="1400" b="1">
                <a:solidFill>
                  <a:srgbClr val="CC3300"/>
                </a:solidFill>
                <a:cs typeface="Arial" pitchFamily="34" charset="0"/>
              </a:rPr>
              <a:t>Ценность социальной солидарности</a:t>
            </a:r>
          </a:p>
        </p:txBody>
      </p:sp>
      <p:sp>
        <p:nvSpPr>
          <p:cNvPr id="200743" name="Text Box 9"/>
          <p:cNvSpPr txBox="1">
            <a:spLocks noChangeArrowheads="1"/>
          </p:cNvSpPr>
          <p:nvPr/>
        </p:nvSpPr>
        <p:spPr bwMode="auto">
          <a:xfrm>
            <a:off x="3505200" y="1600200"/>
            <a:ext cx="1828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0000FF"/>
                </a:solidFill>
                <a:cs typeface="Arial" pitchFamily="34" charset="0"/>
              </a:rPr>
              <a:t> Физическая культура</a:t>
            </a:r>
          </a:p>
        </p:txBody>
      </p:sp>
      <p:sp>
        <p:nvSpPr>
          <p:cNvPr id="200744" name="Text Box 9"/>
          <p:cNvSpPr txBox="1">
            <a:spLocks noChangeArrowheads="1"/>
          </p:cNvSpPr>
          <p:nvPr/>
        </p:nvSpPr>
        <p:spPr bwMode="auto">
          <a:xfrm>
            <a:off x="3505200" y="2286000"/>
            <a:ext cx="20574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solidFill>
                  <a:srgbClr val="CC3300"/>
                </a:solidFill>
                <a:cs typeface="Arial" pitchFamily="34" charset="0"/>
              </a:rPr>
              <a:t>Ценность здоровья</a:t>
            </a:r>
          </a:p>
          <a:p>
            <a:endParaRPr lang="ru-RU" sz="1400" b="1">
              <a:solidFill>
                <a:srgbClr val="CC3300"/>
              </a:solidFill>
              <a:cs typeface="Arial" pitchFamily="34" charset="0"/>
            </a:endParaRPr>
          </a:p>
          <a:p>
            <a:endParaRPr lang="ru-RU" sz="1400" b="1">
              <a:solidFill>
                <a:srgbClr val="CC3300"/>
              </a:solidFill>
              <a:cs typeface="Arial" pitchFamily="34" charset="0"/>
            </a:endParaRPr>
          </a:p>
        </p:txBody>
      </p:sp>
      <p:sp>
        <p:nvSpPr>
          <p:cNvPr id="200745" name="Text Box 9"/>
          <p:cNvSpPr txBox="1">
            <a:spLocks noChangeArrowheads="1"/>
          </p:cNvSpPr>
          <p:nvPr/>
        </p:nvSpPr>
        <p:spPr bwMode="auto">
          <a:xfrm>
            <a:off x="990600" y="3657600"/>
            <a:ext cx="20574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solidFill>
                  <a:srgbClr val="CC3300"/>
                </a:solidFill>
                <a:cs typeface="Arial" pitchFamily="34" charset="0"/>
              </a:rPr>
              <a:t>Ценность труда и творчества</a:t>
            </a:r>
          </a:p>
          <a:p>
            <a:r>
              <a:rPr lang="ru-RU" sz="1400" b="1">
                <a:solidFill>
                  <a:srgbClr val="CC3300"/>
                </a:solidFill>
                <a:cs typeface="Arial" pitchFamily="34" charset="0"/>
              </a:rPr>
              <a:t>Ценность дружбы</a:t>
            </a:r>
          </a:p>
        </p:txBody>
      </p:sp>
      <p:sp>
        <p:nvSpPr>
          <p:cNvPr id="200746" name="AutoShape 42"/>
          <p:cNvSpPr>
            <a:spLocks noChangeArrowheads="1"/>
          </p:cNvSpPr>
          <p:nvPr/>
        </p:nvSpPr>
        <p:spPr bwMode="auto">
          <a:xfrm flipV="1">
            <a:off x="4038600" y="1143000"/>
            <a:ext cx="533400" cy="1905000"/>
          </a:xfrm>
          <a:prstGeom prst="upArrow">
            <a:avLst>
              <a:gd name="adj1" fmla="val 50000"/>
              <a:gd name="adj2" fmla="val 89286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0747" name="Text Box 9"/>
          <p:cNvSpPr txBox="1">
            <a:spLocks noChangeArrowheads="1"/>
          </p:cNvSpPr>
          <p:nvPr/>
        </p:nvSpPr>
        <p:spPr bwMode="auto">
          <a:xfrm>
            <a:off x="914400" y="5105400"/>
            <a:ext cx="25908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solidFill>
                  <a:srgbClr val="CC3300"/>
                </a:solidFill>
                <a:cs typeface="Arial" pitchFamily="34" charset="0"/>
              </a:rPr>
              <a:t>Воспитание толерантного отношения к иному мнению</a:t>
            </a:r>
          </a:p>
        </p:txBody>
      </p:sp>
      <p:sp>
        <p:nvSpPr>
          <p:cNvPr id="200748" name="Text Box 9"/>
          <p:cNvSpPr txBox="1">
            <a:spLocks noChangeArrowheads="1"/>
          </p:cNvSpPr>
          <p:nvPr/>
        </p:nvSpPr>
        <p:spPr bwMode="auto">
          <a:xfrm>
            <a:off x="5105400" y="4114800"/>
            <a:ext cx="33528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0000FF"/>
                </a:solidFill>
                <a:cs typeface="Arial" pitchFamily="34" charset="0"/>
              </a:rPr>
              <a:t>Работа с семьями</a:t>
            </a:r>
          </a:p>
          <a:p>
            <a:r>
              <a:rPr lang="ru-RU" b="1">
                <a:solidFill>
                  <a:srgbClr val="0000FF"/>
                </a:solidFill>
                <a:cs typeface="Arial" pitchFamily="34" charset="0"/>
              </a:rPr>
              <a:t>Работа с организациями</a:t>
            </a:r>
          </a:p>
          <a:p>
            <a:r>
              <a:rPr lang="ru-RU" b="1">
                <a:solidFill>
                  <a:srgbClr val="0000FF"/>
                </a:solidFill>
                <a:cs typeface="Arial" pitchFamily="34" charset="0"/>
              </a:rPr>
              <a:t>Помощь другим людям</a:t>
            </a:r>
          </a:p>
          <a:p>
            <a:r>
              <a:rPr lang="ru-RU" b="1">
                <a:solidFill>
                  <a:srgbClr val="0000FF"/>
                </a:solidFill>
                <a:cs typeface="Arial" pitchFamily="34" charset="0"/>
              </a:rPr>
              <a:t>Социальные проекты</a:t>
            </a:r>
          </a:p>
        </p:txBody>
      </p:sp>
      <p:sp>
        <p:nvSpPr>
          <p:cNvPr id="200749" name="Text Box 9"/>
          <p:cNvSpPr txBox="1">
            <a:spLocks noChangeArrowheads="1"/>
          </p:cNvSpPr>
          <p:nvPr/>
        </p:nvSpPr>
        <p:spPr bwMode="auto">
          <a:xfrm>
            <a:off x="2743200" y="5791200"/>
            <a:ext cx="3429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0000FF"/>
                </a:solidFill>
                <a:cs typeface="Arial" pitchFamily="34" charset="0"/>
              </a:rPr>
              <a:t>Темы проектов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727" grpId="0"/>
      <p:bldP spid="200728" grpId="0"/>
      <p:bldP spid="200729" grpId="0"/>
      <p:bldP spid="200731" grpId="0"/>
      <p:bldP spid="200740" grpId="0"/>
      <p:bldP spid="200741" grpId="0"/>
      <p:bldP spid="200742" grpId="0"/>
      <p:bldP spid="200743" grpId="0"/>
      <p:bldP spid="200744" grpId="0"/>
      <p:bldP spid="200745" grpId="0"/>
      <p:bldP spid="200747" grpId="0"/>
      <p:bldP spid="200748" grpId="0"/>
      <p:bldP spid="20074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5" name="Text Box 9"/>
          <p:cNvSpPr txBox="1">
            <a:spLocks noChangeArrowheads="1"/>
          </p:cNvSpPr>
          <p:nvPr/>
        </p:nvSpPr>
        <p:spPr bwMode="auto">
          <a:xfrm>
            <a:off x="2506663" y="152400"/>
            <a:ext cx="411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cs typeface="Arial" pitchFamily="34" charset="0"/>
              </a:rPr>
              <a:t>Предметное содержание</a:t>
            </a:r>
          </a:p>
        </p:txBody>
      </p:sp>
      <p:sp>
        <p:nvSpPr>
          <p:cNvPr id="204806" name="Text Box 9"/>
          <p:cNvSpPr txBox="1">
            <a:spLocks noChangeArrowheads="1"/>
          </p:cNvSpPr>
          <p:nvPr/>
        </p:nvSpPr>
        <p:spPr bwMode="auto">
          <a:xfrm>
            <a:off x="296863" y="2209800"/>
            <a:ext cx="304800" cy="421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cs typeface="Arial" pitchFamily="34" charset="0"/>
              </a:rPr>
              <a:t>Учебный процесс</a:t>
            </a:r>
          </a:p>
        </p:txBody>
      </p:sp>
      <p:sp>
        <p:nvSpPr>
          <p:cNvPr id="204807" name="Text Box 9"/>
          <p:cNvSpPr txBox="1">
            <a:spLocks noChangeArrowheads="1"/>
          </p:cNvSpPr>
          <p:nvPr/>
        </p:nvSpPr>
        <p:spPr bwMode="auto">
          <a:xfrm>
            <a:off x="8145463" y="2286000"/>
            <a:ext cx="30480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cs typeface="Arial" pitchFamily="34" charset="0"/>
              </a:rPr>
              <a:t>Внеурочная</a:t>
            </a:r>
          </a:p>
        </p:txBody>
      </p:sp>
      <p:sp>
        <p:nvSpPr>
          <p:cNvPr id="204808" name="Text Box 9"/>
          <p:cNvSpPr txBox="1">
            <a:spLocks noChangeArrowheads="1"/>
          </p:cNvSpPr>
          <p:nvPr/>
        </p:nvSpPr>
        <p:spPr bwMode="auto">
          <a:xfrm>
            <a:off x="2743200" y="6248400"/>
            <a:ext cx="3733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cs typeface="Arial" pitchFamily="34" charset="0"/>
              </a:rPr>
              <a:t>Проекты и жизненные задачи</a:t>
            </a:r>
          </a:p>
        </p:txBody>
      </p:sp>
      <p:sp>
        <p:nvSpPr>
          <p:cNvPr id="204809" name="Text Box 9"/>
          <p:cNvSpPr txBox="1">
            <a:spLocks noChangeArrowheads="1"/>
          </p:cNvSpPr>
          <p:nvPr/>
        </p:nvSpPr>
        <p:spPr bwMode="auto">
          <a:xfrm>
            <a:off x="8602663" y="2286000"/>
            <a:ext cx="304800" cy="338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cs typeface="Arial" pitchFamily="34" charset="0"/>
              </a:rPr>
              <a:t>деятельность</a:t>
            </a:r>
          </a:p>
        </p:txBody>
      </p:sp>
      <p:sp>
        <p:nvSpPr>
          <p:cNvPr id="204810" name="AutoShape 10"/>
          <p:cNvSpPr>
            <a:spLocks noChangeArrowheads="1"/>
          </p:cNvSpPr>
          <p:nvPr/>
        </p:nvSpPr>
        <p:spPr bwMode="auto">
          <a:xfrm>
            <a:off x="830263" y="3048000"/>
            <a:ext cx="2057400" cy="609600"/>
          </a:xfrm>
          <a:prstGeom prst="rightArrow">
            <a:avLst>
              <a:gd name="adj1" fmla="val 50000"/>
              <a:gd name="adj2" fmla="val 84375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4811" name="AutoShape 11"/>
          <p:cNvSpPr>
            <a:spLocks noChangeArrowheads="1"/>
          </p:cNvSpPr>
          <p:nvPr/>
        </p:nvSpPr>
        <p:spPr bwMode="auto">
          <a:xfrm flipH="1">
            <a:off x="5943600" y="3048000"/>
            <a:ext cx="2057400" cy="609600"/>
          </a:xfrm>
          <a:prstGeom prst="rightArrow">
            <a:avLst>
              <a:gd name="adj1" fmla="val 50000"/>
              <a:gd name="adj2" fmla="val 84375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4812" name="AutoShape 12"/>
          <p:cNvSpPr>
            <a:spLocks noChangeArrowheads="1"/>
          </p:cNvSpPr>
          <p:nvPr/>
        </p:nvSpPr>
        <p:spPr bwMode="auto">
          <a:xfrm>
            <a:off x="4114800" y="4419600"/>
            <a:ext cx="533400" cy="1219200"/>
          </a:xfrm>
          <a:prstGeom prst="upArrow">
            <a:avLst>
              <a:gd name="adj1" fmla="val 50000"/>
              <a:gd name="adj2" fmla="val 57143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4813" name="AutoShape 13"/>
          <p:cNvSpPr>
            <a:spLocks noChangeArrowheads="1"/>
          </p:cNvSpPr>
          <p:nvPr/>
        </p:nvSpPr>
        <p:spPr bwMode="auto">
          <a:xfrm flipV="1">
            <a:off x="4106863" y="609600"/>
            <a:ext cx="533400" cy="1905000"/>
          </a:xfrm>
          <a:prstGeom prst="upArrow">
            <a:avLst>
              <a:gd name="adj1" fmla="val 50000"/>
              <a:gd name="adj2" fmla="val 89286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4814" name="Rectangle 2"/>
          <p:cNvSpPr>
            <a:spLocks noChangeArrowheads="1"/>
          </p:cNvSpPr>
          <p:nvPr/>
        </p:nvSpPr>
        <p:spPr bwMode="auto">
          <a:xfrm>
            <a:off x="2819400" y="2819400"/>
            <a:ext cx="3276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4400" b="1">
                <a:solidFill>
                  <a:schemeClr val="tx2"/>
                </a:solidFill>
              </a:rPr>
              <a:t> </a:t>
            </a:r>
            <a:r>
              <a:rPr lang="ru-RU" sz="2800" b="1">
                <a:solidFill>
                  <a:srgbClr val="FF6600"/>
                </a:solidFill>
              </a:rPr>
              <a:t>Регулятивные </a:t>
            </a:r>
            <a:br>
              <a:rPr lang="ru-RU" sz="2800" b="1">
                <a:solidFill>
                  <a:srgbClr val="FF6600"/>
                </a:solidFill>
              </a:rPr>
            </a:br>
            <a:r>
              <a:rPr lang="ru-RU" sz="2800" b="1">
                <a:solidFill>
                  <a:srgbClr val="FF6600"/>
                </a:solidFill>
              </a:rPr>
              <a:t>универсальные учебные действия</a:t>
            </a:r>
          </a:p>
        </p:txBody>
      </p:sp>
      <p:sp>
        <p:nvSpPr>
          <p:cNvPr id="204815" name="Text Box 9"/>
          <p:cNvSpPr txBox="1">
            <a:spLocks noChangeArrowheads="1"/>
          </p:cNvSpPr>
          <p:nvPr/>
        </p:nvSpPr>
        <p:spPr bwMode="auto">
          <a:xfrm>
            <a:off x="838200" y="2057400"/>
            <a:ext cx="1828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0000FF"/>
                </a:solidFill>
                <a:cs typeface="Arial" pitchFamily="34" charset="0"/>
              </a:rPr>
              <a:t>Технология оценивания</a:t>
            </a:r>
          </a:p>
        </p:txBody>
      </p:sp>
      <p:sp>
        <p:nvSpPr>
          <p:cNvPr id="204816" name="Text Box 9"/>
          <p:cNvSpPr txBox="1">
            <a:spLocks noChangeArrowheads="1"/>
          </p:cNvSpPr>
          <p:nvPr/>
        </p:nvSpPr>
        <p:spPr bwMode="auto">
          <a:xfrm>
            <a:off x="914400" y="3733800"/>
            <a:ext cx="19812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0000FF"/>
                </a:solidFill>
                <a:cs typeface="Arial" pitchFamily="34" charset="0"/>
              </a:rPr>
              <a:t>Проблемно-диалогическая технология</a:t>
            </a:r>
          </a:p>
        </p:txBody>
      </p:sp>
      <p:sp>
        <p:nvSpPr>
          <p:cNvPr id="204817" name="Text Box 9"/>
          <p:cNvSpPr txBox="1">
            <a:spLocks noChangeArrowheads="1"/>
          </p:cNvSpPr>
          <p:nvPr/>
        </p:nvSpPr>
        <p:spPr bwMode="auto">
          <a:xfrm>
            <a:off x="1524000" y="609600"/>
            <a:ext cx="1828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0000FF"/>
                </a:solidFill>
                <a:cs typeface="Arial" pitchFamily="34" charset="0"/>
              </a:rPr>
              <a:t>Математика и информатика</a:t>
            </a:r>
          </a:p>
        </p:txBody>
      </p:sp>
      <p:sp>
        <p:nvSpPr>
          <p:cNvPr id="204819" name="Text Box 9"/>
          <p:cNvSpPr txBox="1">
            <a:spLocks noChangeArrowheads="1"/>
          </p:cNvSpPr>
          <p:nvPr/>
        </p:nvSpPr>
        <p:spPr bwMode="auto">
          <a:xfrm>
            <a:off x="5105400" y="609600"/>
            <a:ext cx="1828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0000FF"/>
                </a:solidFill>
                <a:cs typeface="Arial" pitchFamily="34" charset="0"/>
              </a:rPr>
              <a:t>Технологии</a:t>
            </a:r>
          </a:p>
        </p:txBody>
      </p:sp>
      <p:sp>
        <p:nvSpPr>
          <p:cNvPr id="204820" name="Text Box 9"/>
          <p:cNvSpPr txBox="1">
            <a:spLocks noChangeArrowheads="1"/>
          </p:cNvSpPr>
          <p:nvPr/>
        </p:nvSpPr>
        <p:spPr bwMode="auto">
          <a:xfrm>
            <a:off x="1600200" y="1219200"/>
            <a:ext cx="20574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solidFill>
                  <a:srgbClr val="CC3300"/>
                </a:solidFill>
                <a:cs typeface="Arial" pitchFamily="34" charset="0"/>
              </a:rPr>
              <a:t>Порядок действий</a:t>
            </a:r>
          </a:p>
          <a:p>
            <a:r>
              <a:rPr lang="ru-RU" sz="1400" b="1">
                <a:solidFill>
                  <a:srgbClr val="CC3300"/>
                </a:solidFill>
                <a:cs typeface="Arial" pitchFamily="34" charset="0"/>
              </a:rPr>
              <a:t>Алгоритмы</a:t>
            </a:r>
          </a:p>
        </p:txBody>
      </p:sp>
      <p:sp>
        <p:nvSpPr>
          <p:cNvPr id="204821" name="Text Box 9"/>
          <p:cNvSpPr txBox="1">
            <a:spLocks noChangeArrowheads="1"/>
          </p:cNvSpPr>
          <p:nvPr/>
        </p:nvSpPr>
        <p:spPr bwMode="auto">
          <a:xfrm>
            <a:off x="5257800" y="990600"/>
            <a:ext cx="2057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solidFill>
                  <a:srgbClr val="CC3300"/>
                </a:solidFill>
                <a:cs typeface="Arial" pitchFamily="34" charset="0"/>
              </a:rPr>
              <a:t>Порядок операций</a:t>
            </a:r>
          </a:p>
        </p:txBody>
      </p:sp>
      <p:sp>
        <p:nvSpPr>
          <p:cNvPr id="204822" name="Text Box 9"/>
          <p:cNvSpPr txBox="1">
            <a:spLocks noChangeArrowheads="1"/>
          </p:cNvSpPr>
          <p:nvPr/>
        </p:nvSpPr>
        <p:spPr bwMode="auto">
          <a:xfrm>
            <a:off x="5638800" y="4038600"/>
            <a:ext cx="25146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0000FF"/>
                </a:solidFill>
                <a:cs typeface="Arial" pitchFamily="34" charset="0"/>
              </a:rPr>
              <a:t>Самостоятельное выполнение действий в группе и  индивидуально</a:t>
            </a:r>
          </a:p>
        </p:txBody>
      </p:sp>
      <p:sp>
        <p:nvSpPr>
          <p:cNvPr id="204823" name="Text Box 9"/>
          <p:cNvSpPr txBox="1">
            <a:spLocks noChangeArrowheads="1"/>
          </p:cNvSpPr>
          <p:nvPr/>
        </p:nvSpPr>
        <p:spPr bwMode="auto">
          <a:xfrm>
            <a:off x="2209800" y="5638800"/>
            <a:ext cx="5410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0000FF"/>
                </a:solidFill>
                <a:cs typeface="Arial" pitchFamily="34" charset="0"/>
              </a:rPr>
              <a:t>Реализация оригинальных замыслов:</a:t>
            </a:r>
          </a:p>
          <a:p>
            <a:r>
              <a:rPr lang="ru-RU" b="1">
                <a:solidFill>
                  <a:srgbClr val="0000FF"/>
                </a:solidFill>
                <a:cs typeface="Arial" pitchFamily="34" charset="0"/>
              </a:rPr>
              <a:t>от идеи через планы и эскизы к результату</a:t>
            </a:r>
          </a:p>
        </p:txBody>
      </p:sp>
      <p:sp>
        <p:nvSpPr>
          <p:cNvPr id="204824" name="Text Box 9"/>
          <p:cNvSpPr txBox="1">
            <a:spLocks noChangeArrowheads="1"/>
          </p:cNvSpPr>
          <p:nvPr/>
        </p:nvSpPr>
        <p:spPr bwMode="auto">
          <a:xfrm>
            <a:off x="5181600" y="1295400"/>
            <a:ext cx="2362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0000FF"/>
                </a:solidFill>
                <a:cs typeface="Arial" pitchFamily="34" charset="0"/>
              </a:rPr>
              <a:t>Окружающий мир</a:t>
            </a:r>
          </a:p>
        </p:txBody>
      </p:sp>
      <p:sp>
        <p:nvSpPr>
          <p:cNvPr id="204825" name="Text Box 9"/>
          <p:cNvSpPr txBox="1">
            <a:spLocks noChangeArrowheads="1"/>
          </p:cNvSpPr>
          <p:nvPr/>
        </p:nvSpPr>
        <p:spPr bwMode="auto">
          <a:xfrm>
            <a:off x="5257800" y="1676400"/>
            <a:ext cx="1752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solidFill>
                  <a:srgbClr val="CC3300"/>
                </a:solidFill>
                <a:cs typeface="Arial" pitchFamily="34" charset="0"/>
              </a:rPr>
              <a:t>Проведение экспериментов</a:t>
            </a:r>
          </a:p>
        </p:txBody>
      </p:sp>
      <p:sp>
        <p:nvSpPr>
          <p:cNvPr id="204826" name="Text Box 9"/>
          <p:cNvSpPr txBox="1">
            <a:spLocks noChangeArrowheads="1"/>
          </p:cNvSpPr>
          <p:nvPr/>
        </p:nvSpPr>
        <p:spPr bwMode="auto">
          <a:xfrm>
            <a:off x="990600" y="2667000"/>
            <a:ext cx="12954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solidFill>
                  <a:srgbClr val="CC3300"/>
                </a:solidFill>
                <a:cs typeface="Arial" pitchFamily="34" charset="0"/>
              </a:rPr>
              <a:t>Оценивание результата</a:t>
            </a:r>
          </a:p>
        </p:txBody>
      </p:sp>
      <p:sp>
        <p:nvSpPr>
          <p:cNvPr id="204827" name="Text Box 9"/>
          <p:cNvSpPr txBox="1">
            <a:spLocks noChangeArrowheads="1"/>
          </p:cNvSpPr>
          <p:nvPr/>
        </p:nvSpPr>
        <p:spPr bwMode="auto">
          <a:xfrm>
            <a:off x="990600" y="4724400"/>
            <a:ext cx="27432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solidFill>
                  <a:srgbClr val="CC3300"/>
                </a:solidFill>
                <a:cs typeface="Arial" pitchFamily="34" charset="0"/>
              </a:rPr>
              <a:t>Постановка учебной задачи</a:t>
            </a:r>
          </a:p>
          <a:p>
            <a:r>
              <a:rPr lang="ru-RU" sz="1400" b="1">
                <a:solidFill>
                  <a:srgbClr val="CC3300"/>
                </a:solidFill>
                <a:cs typeface="Arial" pitchFamily="34" charset="0"/>
              </a:rPr>
              <a:t>Составление плана учебных действий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15" grpId="0"/>
      <p:bldP spid="204816" grpId="0"/>
      <p:bldP spid="204817" grpId="0"/>
      <p:bldP spid="204819" grpId="0"/>
      <p:bldP spid="204820" grpId="0"/>
      <p:bldP spid="204821" grpId="0"/>
      <p:bldP spid="204822" grpId="0"/>
      <p:bldP spid="204823" grpId="0"/>
      <p:bldP spid="204824" grpId="0"/>
      <p:bldP spid="204825" grpId="0"/>
      <p:bldP spid="204826" grpId="0"/>
      <p:bldP spid="2048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6" name="Rectangle 2"/>
          <p:cNvSpPr>
            <a:spLocks noChangeArrowheads="1"/>
          </p:cNvSpPr>
          <p:nvPr/>
        </p:nvSpPr>
        <p:spPr bwMode="auto">
          <a:xfrm>
            <a:off x="2743200" y="2667000"/>
            <a:ext cx="3429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4400" b="1">
                <a:solidFill>
                  <a:schemeClr val="tx2"/>
                </a:solidFill>
              </a:rPr>
              <a:t> </a:t>
            </a:r>
            <a:r>
              <a:rPr lang="ru-RU" sz="2800" b="1">
                <a:solidFill>
                  <a:srgbClr val="0000FF"/>
                </a:solidFill>
              </a:rPr>
              <a:t>Познавательные</a:t>
            </a:r>
            <a:br>
              <a:rPr lang="ru-RU" sz="2800" b="1">
                <a:solidFill>
                  <a:srgbClr val="0000FF"/>
                </a:solidFill>
              </a:rPr>
            </a:br>
            <a:r>
              <a:rPr lang="ru-RU" sz="2800" b="1">
                <a:solidFill>
                  <a:srgbClr val="0000FF"/>
                </a:solidFill>
              </a:rPr>
              <a:t> универсальные учебные действия</a:t>
            </a:r>
          </a:p>
        </p:txBody>
      </p:sp>
      <p:sp>
        <p:nvSpPr>
          <p:cNvPr id="202761" name="Text Box 9"/>
          <p:cNvSpPr txBox="1">
            <a:spLocks noChangeArrowheads="1"/>
          </p:cNvSpPr>
          <p:nvPr/>
        </p:nvSpPr>
        <p:spPr bwMode="auto">
          <a:xfrm>
            <a:off x="2506663" y="152400"/>
            <a:ext cx="411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cs typeface="Arial" pitchFamily="34" charset="0"/>
              </a:rPr>
              <a:t>Предметное содержание</a:t>
            </a:r>
          </a:p>
        </p:txBody>
      </p:sp>
      <p:sp>
        <p:nvSpPr>
          <p:cNvPr id="202762" name="Text Box 9"/>
          <p:cNvSpPr txBox="1">
            <a:spLocks noChangeArrowheads="1"/>
          </p:cNvSpPr>
          <p:nvPr/>
        </p:nvSpPr>
        <p:spPr bwMode="auto">
          <a:xfrm>
            <a:off x="296863" y="2209800"/>
            <a:ext cx="304800" cy="421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cs typeface="Arial" pitchFamily="34" charset="0"/>
              </a:rPr>
              <a:t>Учебный процесс</a:t>
            </a:r>
          </a:p>
        </p:txBody>
      </p:sp>
      <p:sp>
        <p:nvSpPr>
          <p:cNvPr id="202763" name="Text Box 9"/>
          <p:cNvSpPr txBox="1">
            <a:spLocks noChangeArrowheads="1"/>
          </p:cNvSpPr>
          <p:nvPr/>
        </p:nvSpPr>
        <p:spPr bwMode="auto">
          <a:xfrm>
            <a:off x="8145463" y="2286000"/>
            <a:ext cx="30480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cs typeface="Arial" pitchFamily="34" charset="0"/>
              </a:rPr>
              <a:t>Внеурочная</a:t>
            </a:r>
          </a:p>
        </p:txBody>
      </p:sp>
      <p:sp>
        <p:nvSpPr>
          <p:cNvPr id="202764" name="Text Box 9"/>
          <p:cNvSpPr txBox="1">
            <a:spLocks noChangeArrowheads="1"/>
          </p:cNvSpPr>
          <p:nvPr/>
        </p:nvSpPr>
        <p:spPr bwMode="auto">
          <a:xfrm>
            <a:off x="2743200" y="6248400"/>
            <a:ext cx="3733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cs typeface="Arial" pitchFamily="34" charset="0"/>
              </a:rPr>
              <a:t>Проекты и жизненные задачи</a:t>
            </a:r>
          </a:p>
        </p:txBody>
      </p:sp>
      <p:sp>
        <p:nvSpPr>
          <p:cNvPr id="202765" name="Text Box 9"/>
          <p:cNvSpPr txBox="1">
            <a:spLocks noChangeArrowheads="1"/>
          </p:cNvSpPr>
          <p:nvPr/>
        </p:nvSpPr>
        <p:spPr bwMode="auto">
          <a:xfrm>
            <a:off x="8602663" y="2286000"/>
            <a:ext cx="304800" cy="338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cs typeface="Arial" pitchFamily="34" charset="0"/>
              </a:rPr>
              <a:t>деятельность</a:t>
            </a:r>
          </a:p>
        </p:txBody>
      </p:sp>
      <p:sp>
        <p:nvSpPr>
          <p:cNvPr id="202766" name="AutoShape 14"/>
          <p:cNvSpPr>
            <a:spLocks noChangeArrowheads="1"/>
          </p:cNvSpPr>
          <p:nvPr/>
        </p:nvSpPr>
        <p:spPr bwMode="auto">
          <a:xfrm>
            <a:off x="830263" y="3048000"/>
            <a:ext cx="2057400" cy="609600"/>
          </a:xfrm>
          <a:prstGeom prst="rightArrow">
            <a:avLst>
              <a:gd name="adj1" fmla="val 50000"/>
              <a:gd name="adj2" fmla="val 84375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2767" name="AutoShape 15"/>
          <p:cNvSpPr>
            <a:spLocks noChangeArrowheads="1"/>
          </p:cNvSpPr>
          <p:nvPr/>
        </p:nvSpPr>
        <p:spPr bwMode="auto">
          <a:xfrm flipH="1">
            <a:off x="5943600" y="3048000"/>
            <a:ext cx="2057400" cy="609600"/>
          </a:xfrm>
          <a:prstGeom prst="rightArrow">
            <a:avLst>
              <a:gd name="adj1" fmla="val 50000"/>
              <a:gd name="adj2" fmla="val 84375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2768" name="AutoShape 16"/>
          <p:cNvSpPr>
            <a:spLocks noChangeArrowheads="1"/>
          </p:cNvSpPr>
          <p:nvPr/>
        </p:nvSpPr>
        <p:spPr bwMode="auto">
          <a:xfrm>
            <a:off x="4114800" y="4419600"/>
            <a:ext cx="533400" cy="1219200"/>
          </a:xfrm>
          <a:prstGeom prst="upArrow">
            <a:avLst>
              <a:gd name="adj1" fmla="val 50000"/>
              <a:gd name="adj2" fmla="val 57143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2769" name="AutoShape 17"/>
          <p:cNvSpPr>
            <a:spLocks noChangeArrowheads="1"/>
          </p:cNvSpPr>
          <p:nvPr/>
        </p:nvSpPr>
        <p:spPr bwMode="auto">
          <a:xfrm flipV="1">
            <a:off x="4106863" y="609600"/>
            <a:ext cx="533400" cy="1905000"/>
          </a:xfrm>
          <a:prstGeom prst="upArrow">
            <a:avLst>
              <a:gd name="adj1" fmla="val 50000"/>
              <a:gd name="adj2" fmla="val 89286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2770" name="Text Box 9"/>
          <p:cNvSpPr txBox="1">
            <a:spLocks noChangeArrowheads="1"/>
          </p:cNvSpPr>
          <p:nvPr/>
        </p:nvSpPr>
        <p:spPr bwMode="auto">
          <a:xfrm>
            <a:off x="1447800" y="609600"/>
            <a:ext cx="2743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0000FF"/>
                </a:solidFill>
                <a:cs typeface="Arial" pitchFamily="34" charset="0"/>
              </a:rPr>
              <a:t>Почти все предметы</a:t>
            </a:r>
          </a:p>
        </p:txBody>
      </p:sp>
      <p:sp>
        <p:nvSpPr>
          <p:cNvPr id="202771" name="Text Box 9"/>
          <p:cNvSpPr txBox="1">
            <a:spLocks noChangeArrowheads="1"/>
          </p:cNvSpPr>
          <p:nvPr/>
        </p:nvSpPr>
        <p:spPr bwMode="auto">
          <a:xfrm>
            <a:off x="1524000" y="990600"/>
            <a:ext cx="20574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solidFill>
                  <a:srgbClr val="CC3300"/>
                </a:solidFill>
                <a:cs typeface="Arial" pitchFamily="34" charset="0"/>
              </a:rPr>
              <a:t>Система понятий и правил</a:t>
            </a:r>
          </a:p>
        </p:txBody>
      </p:sp>
      <p:sp>
        <p:nvSpPr>
          <p:cNvPr id="202772" name="Text Box 9"/>
          <p:cNvSpPr txBox="1">
            <a:spLocks noChangeArrowheads="1"/>
          </p:cNvSpPr>
          <p:nvPr/>
        </p:nvSpPr>
        <p:spPr bwMode="auto">
          <a:xfrm>
            <a:off x="1447800" y="1447800"/>
            <a:ext cx="1828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0000FF"/>
                </a:solidFill>
                <a:cs typeface="Arial" pitchFamily="34" charset="0"/>
              </a:rPr>
              <a:t>Литературное чтение</a:t>
            </a:r>
          </a:p>
        </p:txBody>
      </p:sp>
      <p:sp>
        <p:nvSpPr>
          <p:cNvPr id="202773" name="Text Box 9"/>
          <p:cNvSpPr txBox="1">
            <a:spLocks noChangeArrowheads="1"/>
          </p:cNvSpPr>
          <p:nvPr/>
        </p:nvSpPr>
        <p:spPr bwMode="auto">
          <a:xfrm>
            <a:off x="1447800" y="1981200"/>
            <a:ext cx="20574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solidFill>
                  <a:srgbClr val="CC3300"/>
                </a:solidFill>
                <a:cs typeface="Arial" pitchFamily="34" charset="0"/>
              </a:rPr>
              <a:t>Извлечение информации из текста</a:t>
            </a:r>
          </a:p>
        </p:txBody>
      </p:sp>
      <p:sp>
        <p:nvSpPr>
          <p:cNvPr id="202774" name="Text Box 9"/>
          <p:cNvSpPr txBox="1">
            <a:spLocks noChangeArrowheads="1"/>
          </p:cNvSpPr>
          <p:nvPr/>
        </p:nvSpPr>
        <p:spPr bwMode="auto">
          <a:xfrm>
            <a:off x="4876800" y="609600"/>
            <a:ext cx="1828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0000FF"/>
                </a:solidFill>
                <a:cs typeface="Arial" pitchFamily="34" charset="0"/>
              </a:rPr>
              <a:t>Информатика</a:t>
            </a:r>
          </a:p>
        </p:txBody>
      </p:sp>
      <p:sp>
        <p:nvSpPr>
          <p:cNvPr id="202775" name="Text Box 9"/>
          <p:cNvSpPr txBox="1">
            <a:spLocks noChangeArrowheads="1"/>
          </p:cNvSpPr>
          <p:nvPr/>
        </p:nvSpPr>
        <p:spPr bwMode="auto">
          <a:xfrm>
            <a:off x="4876800" y="990600"/>
            <a:ext cx="20574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solidFill>
                  <a:srgbClr val="CC3300"/>
                </a:solidFill>
                <a:cs typeface="Arial" pitchFamily="34" charset="0"/>
              </a:rPr>
              <a:t>Универсальные логические действия</a:t>
            </a:r>
          </a:p>
        </p:txBody>
      </p:sp>
      <p:sp>
        <p:nvSpPr>
          <p:cNvPr id="202776" name="Text Box 9"/>
          <p:cNvSpPr txBox="1">
            <a:spLocks noChangeArrowheads="1"/>
          </p:cNvSpPr>
          <p:nvPr/>
        </p:nvSpPr>
        <p:spPr bwMode="auto">
          <a:xfrm>
            <a:off x="6781800" y="609600"/>
            <a:ext cx="1828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0000FF"/>
                </a:solidFill>
                <a:cs typeface="Arial" pitchFamily="34" charset="0"/>
              </a:rPr>
              <a:t>Математика</a:t>
            </a:r>
          </a:p>
        </p:txBody>
      </p:sp>
      <p:sp>
        <p:nvSpPr>
          <p:cNvPr id="202777" name="Text Box 9"/>
          <p:cNvSpPr txBox="1">
            <a:spLocks noChangeArrowheads="1"/>
          </p:cNvSpPr>
          <p:nvPr/>
        </p:nvSpPr>
        <p:spPr bwMode="auto">
          <a:xfrm>
            <a:off x="6781800" y="990600"/>
            <a:ext cx="22860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solidFill>
                  <a:srgbClr val="CC3300"/>
                </a:solidFill>
                <a:cs typeface="Arial" pitchFamily="34" charset="0"/>
              </a:rPr>
              <a:t>Рассуждения, выводы</a:t>
            </a:r>
          </a:p>
          <a:p>
            <a:r>
              <a:rPr lang="ru-RU" sz="1400" b="1">
                <a:solidFill>
                  <a:srgbClr val="CC3300"/>
                </a:solidFill>
                <a:cs typeface="Arial" pitchFamily="34" charset="0"/>
              </a:rPr>
              <a:t>Работа с моделями</a:t>
            </a:r>
          </a:p>
          <a:p>
            <a:r>
              <a:rPr lang="ru-RU" sz="1400" b="1">
                <a:solidFill>
                  <a:srgbClr val="CC3300"/>
                </a:solidFill>
                <a:cs typeface="Arial" pitchFamily="34" charset="0"/>
              </a:rPr>
              <a:t>Представление информации</a:t>
            </a:r>
          </a:p>
        </p:txBody>
      </p:sp>
      <p:sp>
        <p:nvSpPr>
          <p:cNvPr id="202778" name="Text Box 9"/>
          <p:cNvSpPr txBox="1">
            <a:spLocks noChangeArrowheads="1"/>
          </p:cNvSpPr>
          <p:nvPr/>
        </p:nvSpPr>
        <p:spPr bwMode="auto">
          <a:xfrm>
            <a:off x="685800" y="3733800"/>
            <a:ext cx="20574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0000FF"/>
                </a:solidFill>
                <a:cs typeface="Arial" pitchFamily="34" charset="0"/>
              </a:rPr>
              <a:t>Проблемно-диалогическая технология</a:t>
            </a:r>
          </a:p>
        </p:txBody>
      </p:sp>
      <p:sp>
        <p:nvSpPr>
          <p:cNvPr id="202779" name="Text Box 9"/>
          <p:cNvSpPr txBox="1">
            <a:spLocks noChangeArrowheads="1"/>
          </p:cNvSpPr>
          <p:nvPr/>
        </p:nvSpPr>
        <p:spPr bwMode="auto">
          <a:xfrm>
            <a:off x="762000" y="4648200"/>
            <a:ext cx="2895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solidFill>
                  <a:srgbClr val="CC3300"/>
                </a:solidFill>
                <a:cs typeface="Arial" pitchFamily="34" charset="0"/>
              </a:rPr>
              <a:t>Выдвижение предположений</a:t>
            </a:r>
          </a:p>
          <a:p>
            <a:r>
              <a:rPr lang="ru-RU" sz="1400" b="1">
                <a:solidFill>
                  <a:srgbClr val="CC3300"/>
                </a:solidFill>
                <a:cs typeface="Arial" pitchFamily="34" charset="0"/>
              </a:rPr>
              <a:t>Логические выводы</a:t>
            </a:r>
          </a:p>
        </p:txBody>
      </p:sp>
      <p:sp>
        <p:nvSpPr>
          <p:cNvPr id="202780" name="Text Box 9"/>
          <p:cNvSpPr txBox="1">
            <a:spLocks noChangeArrowheads="1"/>
          </p:cNvSpPr>
          <p:nvPr/>
        </p:nvSpPr>
        <p:spPr bwMode="auto">
          <a:xfrm>
            <a:off x="762000" y="5105400"/>
            <a:ext cx="20574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0000FF"/>
                </a:solidFill>
                <a:cs typeface="Arial" pitchFamily="34" charset="0"/>
              </a:rPr>
              <a:t>Технология продуктивного чтения</a:t>
            </a:r>
          </a:p>
        </p:txBody>
      </p:sp>
      <p:sp>
        <p:nvSpPr>
          <p:cNvPr id="202781" name="Text Box 9"/>
          <p:cNvSpPr txBox="1">
            <a:spLocks noChangeArrowheads="1"/>
          </p:cNvSpPr>
          <p:nvPr/>
        </p:nvSpPr>
        <p:spPr bwMode="auto">
          <a:xfrm>
            <a:off x="762000" y="5867400"/>
            <a:ext cx="19050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solidFill>
                  <a:srgbClr val="CC3300"/>
                </a:solidFill>
                <a:cs typeface="Arial" pitchFamily="34" charset="0"/>
              </a:rPr>
              <a:t>Извлечение информации из текста</a:t>
            </a:r>
          </a:p>
        </p:txBody>
      </p:sp>
      <p:sp>
        <p:nvSpPr>
          <p:cNvPr id="202782" name="Text Box 9"/>
          <p:cNvSpPr txBox="1">
            <a:spLocks noChangeArrowheads="1"/>
          </p:cNvSpPr>
          <p:nvPr/>
        </p:nvSpPr>
        <p:spPr bwMode="auto">
          <a:xfrm>
            <a:off x="2743200" y="5867400"/>
            <a:ext cx="3581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solidFill>
                  <a:srgbClr val="CC3300"/>
                </a:solidFill>
                <a:cs typeface="Arial" pitchFamily="34" charset="0"/>
              </a:rPr>
              <a:t>Поиск информации по теме проекта</a:t>
            </a:r>
          </a:p>
        </p:txBody>
      </p:sp>
      <p:sp>
        <p:nvSpPr>
          <p:cNvPr id="202783" name="Text Box 9"/>
          <p:cNvSpPr txBox="1">
            <a:spLocks noChangeArrowheads="1"/>
          </p:cNvSpPr>
          <p:nvPr/>
        </p:nvSpPr>
        <p:spPr bwMode="auto">
          <a:xfrm>
            <a:off x="5867400" y="3886200"/>
            <a:ext cx="20574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0000FF"/>
                </a:solidFill>
                <a:cs typeface="Arial" pitchFamily="34" charset="0"/>
              </a:rPr>
              <a:t>Научные кружки, факультативы</a:t>
            </a:r>
          </a:p>
        </p:txBody>
      </p:sp>
      <p:sp>
        <p:nvSpPr>
          <p:cNvPr id="202784" name="Text Box 9"/>
          <p:cNvSpPr txBox="1">
            <a:spLocks noChangeArrowheads="1"/>
          </p:cNvSpPr>
          <p:nvPr/>
        </p:nvSpPr>
        <p:spPr bwMode="auto">
          <a:xfrm>
            <a:off x="4876800" y="1828800"/>
            <a:ext cx="2286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0000FF"/>
                </a:solidFill>
                <a:cs typeface="Arial" pitchFamily="34" charset="0"/>
              </a:rPr>
              <a:t>Окружающий мир</a:t>
            </a:r>
          </a:p>
        </p:txBody>
      </p:sp>
      <p:sp>
        <p:nvSpPr>
          <p:cNvPr id="202785" name="Text Box 9"/>
          <p:cNvSpPr txBox="1">
            <a:spLocks noChangeArrowheads="1"/>
          </p:cNvSpPr>
          <p:nvPr/>
        </p:nvSpPr>
        <p:spPr bwMode="auto">
          <a:xfrm>
            <a:off x="4876800" y="2209800"/>
            <a:ext cx="2286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solidFill>
                  <a:srgbClr val="CC3300"/>
                </a:solidFill>
                <a:cs typeface="Arial" pitchFamily="34" charset="0"/>
              </a:rPr>
              <a:t>Причины и следствия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770" grpId="0"/>
      <p:bldP spid="202771" grpId="0"/>
      <p:bldP spid="202772" grpId="0"/>
      <p:bldP spid="202773" grpId="0"/>
      <p:bldP spid="202774" grpId="0"/>
      <p:bldP spid="202775" grpId="0"/>
      <p:bldP spid="202776" grpId="0"/>
      <p:bldP spid="202777" grpId="0"/>
      <p:bldP spid="202778" grpId="0"/>
      <p:bldP spid="202779" grpId="0"/>
      <p:bldP spid="202780" grpId="0"/>
      <p:bldP spid="202781" grpId="0"/>
      <p:bldP spid="202782" grpId="0"/>
      <p:bldP spid="202783" grpId="0"/>
      <p:bldP spid="202784" grpId="0"/>
      <p:bldP spid="20278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8" name="Rectangle 2"/>
          <p:cNvSpPr>
            <a:spLocks noChangeArrowheads="1"/>
          </p:cNvSpPr>
          <p:nvPr/>
        </p:nvSpPr>
        <p:spPr bwMode="auto">
          <a:xfrm>
            <a:off x="2743200" y="2743200"/>
            <a:ext cx="3581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800" b="1">
                <a:solidFill>
                  <a:srgbClr val="00CC00"/>
                </a:solidFill>
              </a:rPr>
              <a:t>Коммуникативные</a:t>
            </a:r>
            <a:br>
              <a:rPr lang="ru-RU" sz="2800" b="1">
                <a:solidFill>
                  <a:srgbClr val="00CC00"/>
                </a:solidFill>
              </a:rPr>
            </a:br>
            <a:r>
              <a:rPr lang="ru-RU" sz="2800" b="1">
                <a:solidFill>
                  <a:srgbClr val="00CC00"/>
                </a:solidFill>
              </a:rPr>
              <a:t> универсальные учебные </a:t>
            </a:r>
            <a:br>
              <a:rPr lang="ru-RU" sz="2800" b="1">
                <a:solidFill>
                  <a:srgbClr val="00CC00"/>
                </a:solidFill>
              </a:rPr>
            </a:br>
            <a:r>
              <a:rPr lang="ru-RU" sz="2800" b="1">
                <a:solidFill>
                  <a:srgbClr val="00CC00"/>
                </a:solidFill>
              </a:rPr>
              <a:t>действия</a:t>
            </a:r>
          </a:p>
        </p:txBody>
      </p:sp>
      <p:sp>
        <p:nvSpPr>
          <p:cNvPr id="205829" name="Text Box 9"/>
          <p:cNvSpPr txBox="1">
            <a:spLocks noChangeArrowheads="1"/>
          </p:cNvSpPr>
          <p:nvPr/>
        </p:nvSpPr>
        <p:spPr bwMode="auto">
          <a:xfrm>
            <a:off x="2506663" y="152400"/>
            <a:ext cx="411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cs typeface="Arial" pitchFamily="34" charset="0"/>
              </a:rPr>
              <a:t>Предметное содержание</a:t>
            </a:r>
          </a:p>
        </p:txBody>
      </p:sp>
      <p:sp>
        <p:nvSpPr>
          <p:cNvPr id="205830" name="Text Box 9"/>
          <p:cNvSpPr txBox="1">
            <a:spLocks noChangeArrowheads="1"/>
          </p:cNvSpPr>
          <p:nvPr/>
        </p:nvSpPr>
        <p:spPr bwMode="auto">
          <a:xfrm>
            <a:off x="296863" y="2209800"/>
            <a:ext cx="304800" cy="421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cs typeface="Arial" pitchFamily="34" charset="0"/>
              </a:rPr>
              <a:t>Учебный процесс</a:t>
            </a:r>
          </a:p>
        </p:txBody>
      </p:sp>
      <p:sp>
        <p:nvSpPr>
          <p:cNvPr id="205831" name="Text Box 9"/>
          <p:cNvSpPr txBox="1">
            <a:spLocks noChangeArrowheads="1"/>
          </p:cNvSpPr>
          <p:nvPr/>
        </p:nvSpPr>
        <p:spPr bwMode="auto">
          <a:xfrm>
            <a:off x="8145463" y="2286000"/>
            <a:ext cx="30480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cs typeface="Arial" pitchFamily="34" charset="0"/>
              </a:rPr>
              <a:t>Внеурочная</a:t>
            </a:r>
          </a:p>
        </p:txBody>
      </p:sp>
      <p:sp>
        <p:nvSpPr>
          <p:cNvPr id="205832" name="Text Box 9"/>
          <p:cNvSpPr txBox="1">
            <a:spLocks noChangeArrowheads="1"/>
          </p:cNvSpPr>
          <p:nvPr/>
        </p:nvSpPr>
        <p:spPr bwMode="auto">
          <a:xfrm>
            <a:off x="2743200" y="6248400"/>
            <a:ext cx="3733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cs typeface="Arial" pitchFamily="34" charset="0"/>
              </a:rPr>
              <a:t>Проекты и жизненные задачи</a:t>
            </a:r>
          </a:p>
        </p:txBody>
      </p:sp>
      <p:sp>
        <p:nvSpPr>
          <p:cNvPr id="205833" name="Text Box 9"/>
          <p:cNvSpPr txBox="1">
            <a:spLocks noChangeArrowheads="1"/>
          </p:cNvSpPr>
          <p:nvPr/>
        </p:nvSpPr>
        <p:spPr bwMode="auto">
          <a:xfrm>
            <a:off x="8602663" y="2286000"/>
            <a:ext cx="304800" cy="338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cs typeface="Arial" pitchFamily="34" charset="0"/>
              </a:rPr>
              <a:t>деятельность</a:t>
            </a:r>
          </a:p>
        </p:txBody>
      </p:sp>
      <p:sp>
        <p:nvSpPr>
          <p:cNvPr id="205834" name="AutoShape 10"/>
          <p:cNvSpPr>
            <a:spLocks noChangeArrowheads="1"/>
          </p:cNvSpPr>
          <p:nvPr/>
        </p:nvSpPr>
        <p:spPr bwMode="auto">
          <a:xfrm>
            <a:off x="830263" y="3048000"/>
            <a:ext cx="2057400" cy="609600"/>
          </a:xfrm>
          <a:prstGeom prst="rightArrow">
            <a:avLst>
              <a:gd name="adj1" fmla="val 50000"/>
              <a:gd name="adj2" fmla="val 84375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5835" name="AutoShape 11"/>
          <p:cNvSpPr>
            <a:spLocks noChangeArrowheads="1"/>
          </p:cNvSpPr>
          <p:nvPr/>
        </p:nvSpPr>
        <p:spPr bwMode="auto">
          <a:xfrm flipH="1">
            <a:off x="5943600" y="3048000"/>
            <a:ext cx="2057400" cy="609600"/>
          </a:xfrm>
          <a:prstGeom prst="rightArrow">
            <a:avLst>
              <a:gd name="adj1" fmla="val 50000"/>
              <a:gd name="adj2" fmla="val 84375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5836" name="AutoShape 12"/>
          <p:cNvSpPr>
            <a:spLocks noChangeArrowheads="1"/>
          </p:cNvSpPr>
          <p:nvPr/>
        </p:nvSpPr>
        <p:spPr bwMode="auto">
          <a:xfrm>
            <a:off x="4114800" y="4267200"/>
            <a:ext cx="533400" cy="1066800"/>
          </a:xfrm>
          <a:prstGeom prst="upArrow">
            <a:avLst>
              <a:gd name="adj1" fmla="val 50000"/>
              <a:gd name="adj2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5837" name="AutoShape 13"/>
          <p:cNvSpPr>
            <a:spLocks noChangeArrowheads="1"/>
          </p:cNvSpPr>
          <p:nvPr/>
        </p:nvSpPr>
        <p:spPr bwMode="auto">
          <a:xfrm flipV="1">
            <a:off x="4106863" y="609600"/>
            <a:ext cx="533400" cy="1905000"/>
          </a:xfrm>
          <a:prstGeom prst="upArrow">
            <a:avLst>
              <a:gd name="adj1" fmla="val 50000"/>
              <a:gd name="adj2" fmla="val 89286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5838" name="Text Box 9"/>
          <p:cNvSpPr txBox="1">
            <a:spLocks noChangeArrowheads="1"/>
          </p:cNvSpPr>
          <p:nvPr/>
        </p:nvSpPr>
        <p:spPr bwMode="auto">
          <a:xfrm>
            <a:off x="533400" y="609600"/>
            <a:ext cx="1828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0000FF"/>
                </a:solidFill>
                <a:cs typeface="Arial" pitchFamily="34" charset="0"/>
              </a:rPr>
              <a:t>Риторика</a:t>
            </a:r>
          </a:p>
        </p:txBody>
      </p:sp>
      <p:sp>
        <p:nvSpPr>
          <p:cNvPr id="205839" name="Text Box 9"/>
          <p:cNvSpPr txBox="1">
            <a:spLocks noChangeArrowheads="1"/>
          </p:cNvSpPr>
          <p:nvPr/>
        </p:nvSpPr>
        <p:spPr bwMode="auto">
          <a:xfrm>
            <a:off x="609600" y="990600"/>
            <a:ext cx="20574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solidFill>
                  <a:srgbClr val="CC3300"/>
                </a:solidFill>
                <a:cs typeface="Arial" pitchFamily="34" charset="0"/>
              </a:rPr>
              <a:t>Общение</a:t>
            </a:r>
          </a:p>
          <a:p>
            <a:r>
              <a:rPr lang="ru-RU" sz="1400" b="1">
                <a:solidFill>
                  <a:srgbClr val="CC3300"/>
                </a:solidFill>
                <a:cs typeface="Arial" pitchFamily="34" charset="0"/>
              </a:rPr>
              <a:t>Речевые жанры</a:t>
            </a:r>
          </a:p>
        </p:txBody>
      </p:sp>
      <p:sp>
        <p:nvSpPr>
          <p:cNvPr id="205840" name="Text Box 9"/>
          <p:cNvSpPr txBox="1">
            <a:spLocks noChangeArrowheads="1"/>
          </p:cNvSpPr>
          <p:nvPr/>
        </p:nvSpPr>
        <p:spPr bwMode="auto">
          <a:xfrm>
            <a:off x="2209800" y="609600"/>
            <a:ext cx="1828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0000FF"/>
                </a:solidFill>
                <a:cs typeface="Arial" pitchFamily="34" charset="0"/>
              </a:rPr>
              <a:t>Русский язык</a:t>
            </a:r>
          </a:p>
        </p:txBody>
      </p:sp>
      <p:sp>
        <p:nvSpPr>
          <p:cNvPr id="205841" name="Text Box 9"/>
          <p:cNvSpPr txBox="1">
            <a:spLocks noChangeArrowheads="1"/>
          </p:cNvSpPr>
          <p:nvPr/>
        </p:nvSpPr>
        <p:spPr bwMode="auto">
          <a:xfrm>
            <a:off x="2209800" y="1066800"/>
            <a:ext cx="20574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solidFill>
                  <a:srgbClr val="CC3300"/>
                </a:solidFill>
                <a:cs typeface="Arial" pitchFamily="34" charset="0"/>
              </a:rPr>
              <a:t>Языковые средства коммуникативных задач</a:t>
            </a:r>
          </a:p>
        </p:txBody>
      </p:sp>
      <p:sp>
        <p:nvSpPr>
          <p:cNvPr id="205842" name="Text Box 9"/>
          <p:cNvSpPr txBox="1">
            <a:spLocks noChangeArrowheads="1"/>
          </p:cNvSpPr>
          <p:nvPr/>
        </p:nvSpPr>
        <p:spPr bwMode="auto">
          <a:xfrm>
            <a:off x="4572000" y="609600"/>
            <a:ext cx="1828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0000FF"/>
                </a:solidFill>
                <a:cs typeface="Arial" pitchFamily="34" charset="0"/>
              </a:rPr>
              <a:t>Математика и информатика</a:t>
            </a:r>
          </a:p>
        </p:txBody>
      </p:sp>
      <p:sp>
        <p:nvSpPr>
          <p:cNvPr id="205843" name="Text Box 9"/>
          <p:cNvSpPr txBox="1">
            <a:spLocks noChangeArrowheads="1"/>
          </p:cNvSpPr>
          <p:nvPr/>
        </p:nvSpPr>
        <p:spPr bwMode="auto">
          <a:xfrm>
            <a:off x="4572000" y="1219200"/>
            <a:ext cx="20574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solidFill>
                  <a:srgbClr val="CC3300"/>
                </a:solidFill>
                <a:cs typeface="Arial" pitchFamily="34" charset="0"/>
              </a:rPr>
              <a:t>Аргументирование выводов</a:t>
            </a:r>
          </a:p>
        </p:txBody>
      </p:sp>
      <p:sp>
        <p:nvSpPr>
          <p:cNvPr id="205844" name="Text Box 9"/>
          <p:cNvSpPr txBox="1">
            <a:spLocks noChangeArrowheads="1"/>
          </p:cNvSpPr>
          <p:nvPr/>
        </p:nvSpPr>
        <p:spPr bwMode="auto">
          <a:xfrm>
            <a:off x="6781800" y="609600"/>
            <a:ext cx="1828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0000FF"/>
                </a:solidFill>
                <a:cs typeface="Arial" pitchFamily="34" charset="0"/>
              </a:rPr>
              <a:t>Искусство</a:t>
            </a:r>
          </a:p>
        </p:txBody>
      </p:sp>
      <p:sp>
        <p:nvSpPr>
          <p:cNvPr id="205845" name="Text Box 9"/>
          <p:cNvSpPr txBox="1">
            <a:spLocks noChangeArrowheads="1"/>
          </p:cNvSpPr>
          <p:nvPr/>
        </p:nvSpPr>
        <p:spPr bwMode="auto">
          <a:xfrm>
            <a:off x="6781800" y="990600"/>
            <a:ext cx="22860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solidFill>
                  <a:srgbClr val="CC3300"/>
                </a:solidFill>
                <a:cs typeface="Arial" pitchFamily="34" charset="0"/>
              </a:rPr>
              <a:t>Невербальные способы общения</a:t>
            </a:r>
          </a:p>
        </p:txBody>
      </p:sp>
      <p:sp>
        <p:nvSpPr>
          <p:cNvPr id="205846" name="Text Box 9"/>
          <p:cNvSpPr txBox="1">
            <a:spLocks noChangeArrowheads="1"/>
          </p:cNvSpPr>
          <p:nvPr/>
        </p:nvSpPr>
        <p:spPr bwMode="auto">
          <a:xfrm>
            <a:off x="4724400" y="1752600"/>
            <a:ext cx="3124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0000FF"/>
                </a:solidFill>
                <a:cs typeface="Arial" pitchFamily="34" charset="0"/>
              </a:rPr>
              <a:t>Литературное чтение</a:t>
            </a:r>
          </a:p>
        </p:txBody>
      </p:sp>
      <p:sp>
        <p:nvSpPr>
          <p:cNvPr id="205847" name="Text Box 9"/>
          <p:cNvSpPr txBox="1">
            <a:spLocks noChangeArrowheads="1"/>
          </p:cNvSpPr>
          <p:nvPr/>
        </p:nvSpPr>
        <p:spPr bwMode="auto">
          <a:xfrm>
            <a:off x="4724400" y="2133600"/>
            <a:ext cx="32004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solidFill>
                  <a:srgbClr val="CC3300"/>
                </a:solidFill>
                <a:cs typeface="Arial" pitchFamily="34" charset="0"/>
              </a:rPr>
              <a:t>Правильное пользование речью</a:t>
            </a:r>
          </a:p>
          <a:p>
            <a:r>
              <a:rPr lang="ru-RU" sz="1400" b="1">
                <a:solidFill>
                  <a:srgbClr val="CC3300"/>
                </a:solidFill>
                <a:cs typeface="Arial" pitchFamily="34" charset="0"/>
              </a:rPr>
              <a:t>Передача мыслей и чувств</a:t>
            </a:r>
          </a:p>
        </p:txBody>
      </p:sp>
      <p:sp>
        <p:nvSpPr>
          <p:cNvPr id="205848" name="Text Box 9"/>
          <p:cNvSpPr txBox="1">
            <a:spLocks noChangeArrowheads="1"/>
          </p:cNvSpPr>
          <p:nvPr/>
        </p:nvSpPr>
        <p:spPr bwMode="auto">
          <a:xfrm>
            <a:off x="685800" y="1752600"/>
            <a:ext cx="20574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0000FF"/>
                </a:solidFill>
                <a:cs typeface="Arial" pitchFamily="34" charset="0"/>
              </a:rPr>
              <a:t>Технология продуктивного чтения</a:t>
            </a:r>
          </a:p>
        </p:txBody>
      </p:sp>
      <p:sp>
        <p:nvSpPr>
          <p:cNvPr id="205849" name="Text Box 9"/>
          <p:cNvSpPr txBox="1">
            <a:spLocks noChangeArrowheads="1"/>
          </p:cNvSpPr>
          <p:nvPr/>
        </p:nvSpPr>
        <p:spPr bwMode="auto">
          <a:xfrm>
            <a:off x="685800" y="2514600"/>
            <a:ext cx="19050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solidFill>
                  <a:srgbClr val="CC3300"/>
                </a:solidFill>
                <a:cs typeface="Arial" pitchFamily="34" charset="0"/>
              </a:rPr>
              <a:t>Адекватное понимание собеседника</a:t>
            </a:r>
          </a:p>
        </p:txBody>
      </p:sp>
      <p:sp>
        <p:nvSpPr>
          <p:cNvPr id="205850" name="Text Box 9"/>
          <p:cNvSpPr txBox="1">
            <a:spLocks noChangeArrowheads="1"/>
          </p:cNvSpPr>
          <p:nvPr/>
        </p:nvSpPr>
        <p:spPr bwMode="auto">
          <a:xfrm>
            <a:off x="685800" y="3581400"/>
            <a:ext cx="1828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0000FF"/>
                </a:solidFill>
                <a:cs typeface="Arial" pitchFamily="34" charset="0"/>
              </a:rPr>
              <a:t>Технология оценивания</a:t>
            </a:r>
          </a:p>
        </p:txBody>
      </p:sp>
      <p:sp>
        <p:nvSpPr>
          <p:cNvPr id="205851" name="Text Box 9"/>
          <p:cNvSpPr txBox="1">
            <a:spLocks noChangeArrowheads="1"/>
          </p:cNvSpPr>
          <p:nvPr/>
        </p:nvSpPr>
        <p:spPr bwMode="auto">
          <a:xfrm>
            <a:off x="762000" y="4191000"/>
            <a:ext cx="2590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solidFill>
                  <a:srgbClr val="CC3300"/>
                </a:solidFill>
                <a:cs typeface="Arial" pitchFamily="34" charset="0"/>
              </a:rPr>
              <a:t>Аргументирование</a:t>
            </a:r>
          </a:p>
        </p:txBody>
      </p:sp>
      <p:sp>
        <p:nvSpPr>
          <p:cNvPr id="205852" name="Text Box 9"/>
          <p:cNvSpPr txBox="1">
            <a:spLocks noChangeArrowheads="1"/>
          </p:cNvSpPr>
          <p:nvPr/>
        </p:nvSpPr>
        <p:spPr bwMode="auto">
          <a:xfrm>
            <a:off x="762000" y="5791200"/>
            <a:ext cx="2133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0000FF"/>
                </a:solidFill>
                <a:cs typeface="Arial" pitchFamily="34" charset="0"/>
              </a:rPr>
              <a:t>Работа в группе</a:t>
            </a:r>
          </a:p>
        </p:txBody>
      </p:sp>
      <p:sp>
        <p:nvSpPr>
          <p:cNvPr id="205854" name="Text Box 9"/>
          <p:cNvSpPr txBox="1">
            <a:spLocks noChangeArrowheads="1"/>
          </p:cNvSpPr>
          <p:nvPr/>
        </p:nvSpPr>
        <p:spPr bwMode="auto">
          <a:xfrm>
            <a:off x="685800" y="4495800"/>
            <a:ext cx="20574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0000FF"/>
                </a:solidFill>
                <a:cs typeface="Arial" pitchFamily="34" charset="0"/>
              </a:rPr>
              <a:t>Проблемно-диалогическая технология</a:t>
            </a:r>
          </a:p>
        </p:txBody>
      </p:sp>
      <p:sp>
        <p:nvSpPr>
          <p:cNvPr id="205855" name="Text Box 9"/>
          <p:cNvSpPr txBox="1">
            <a:spLocks noChangeArrowheads="1"/>
          </p:cNvSpPr>
          <p:nvPr/>
        </p:nvSpPr>
        <p:spPr bwMode="auto">
          <a:xfrm>
            <a:off x="762000" y="5410200"/>
            <a:ext cx="1828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solidFill>
                  <a:srgbClr val="CC3300"/>
                </a:solidFill>
                <a:cs typeface="Arial" pitchFamily="34" charset="0"/>
              </a:rPr>
              <a:t>Участие в диалоге</a:t>
            </a:r>
          </a:p>
        </p:txBody>
      </p:sp>
      <p:sp>
        <p:nvSpPr>
          <p:cNvPr id="205856" name="Text Box 9"/>
          <p:cNvSpPr txBox="1">
            <a:spLocks noChangeArrowheads="1"/>
          </p:cNvSpPr>
          <p:nvPr/>
        </p:nvSpPr>
        <p:spPr bwMode="auto">
          <a:xfrm>
            <a:off x="2971800" y="5562600"/>
            <a:ext cx="38862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solidFill>
                  <a:srgbClr val="CC3300"/>
                </a:solidFill>
                <a:cs typeface="Arial" pitchFamily="34" charset="0"/>
              </a:rPr>
              <a:t>Общение в сотрудничестве</a:t>
            </a:r>
          </a:p>
          <a:p>
            <a:r>
              <a:rPr lang="ru-RU" sz="1400" b="1">
                <a:solidFill>
                  <a:srgbClr val="CC3300"/>
                </a:solidFill>
                <a:cs typeface="Arial" pitchFamily="34" charset="0"/>
              </a:rPr>
              <a:t>Информационные проекты</a:t>
            </a:r>
          </a:p>
          <a:p>
            <a:r>
              <a:rPr lang="ru-RU" sz="1400" b="1">
                <a:solidFill>
                  <a:srgbClr val="CC3300"/>
                </a:solidFill>
                <a:cs typeface="Arial" pitchFamily="34" charset="0"/>
              </a:rPr>
              <a:t>Публичные представления результатов</a:t>
            </a:r>
          </a:p>
        </p:txBody>
      </p:sp>
      <p:sp>
        <p:nvSpPr>
          <p:cNvPr id="205857" name="Text Box 9"/>
          <p:cNvSpPr txBox="1">
            <a:spLocks noChangeArrowheads="1"/>
          </p:cNvSpPr>
          <p:nvPr/>
        </p:nvSpPr>
        <p:spPr bwMode="auto">
          <a:xfrm>
            <a:off x="5562600" y="4038600"/>
            <a:ext cx="25908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0000FF"/>
                </a:solidFill>
                <a:cs typeface="Arial" pitchFamily="34" charset="0"/>
              </a:rPr>
              <a:t>Беседы</a:t>
            </a:r>
          </a:p>
          <a:p>
            <a:pPr algn="ctr"/>
            <a:r>
              <a:rPr lang="ru-RU" b="1">
                <a:solidFill>
                  <a:srgbClr val="0000FF"/>
                </a:solidFill>
                <a:cs typeface="Arial" pitchFamily="34" charset="0"/>
              </a:rPr>
              <a:t>Диспуты</a:t>
            </a:r>
          </a:p>
          <a:p>
            <a:pPr algn="ctr"/>
            <a:r>
              <a:rPr lang="ru-RU" b="1">
                <a:solidFill>
                  <a:srgbClr val="0000FF"/>
                </a:solidFill>
                <a:cs typeface="Arial" pitchFamily="34" charset="0"/>
              </a:rPr>
              <a:t>Коллективные дела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38" grpId="0"/>
      <p:bldP spid="205839" grpId="0"/>
      <p:bldP spid="205840" grpId="0"/>
      <p:bldP spid="205841" grpId="0"/>
      <p:bldP spid="205842" grpId="0"/>
      <p:bldP spid="205843" grpId="0"/>
      <p:bldP spid="205844" grpId="0"/>
      <p:bldP spid="205845" grpId="0"/>
      <p:bldP spid="205846" grpId="0"/>
      <p:bldP spid="205847" grpId="0"/>
      <p:bldP spid="205848" grpId="0"/>
      <p:bldP spid="205849" grpId="0"/>
      <p:bldP spid="205850" grpId="0"/>
      <p:bldP spid="205851" grpId="0"/>
      <p:bldP spid="205852" grpId="0"/>
      <p:bldP spid="205854" grpId="0"/>
      <p:bldP spid="205855" grpId="0"/>
      <p:bldP spid="205856" grpId="0"/>
      <p:bldP spid="205857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512</Words>
  <Application>Microsoft Office PowerPoint</Application>
  <PresentationFormat>Экран (4:3)</PresentationFormat>
  <Paragraphs>149</Paragraphs>
  <Slides>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КАК РЕАЛИЗОВАТЬ ТРЕБОВАНИЯ СТАНДАРТА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Конспект урока</dc:title>
  <dc:creator>User</dc:creator>
  <cp:lastModifiedBy>User</cp:lastModifiedBy>
  <cp:revision>7</cp:revision>
  <dcterms:created xsi:type="dcterms:W3CDTF">2011-08-30T08:51:31Z</dcterms:created>
  <dcterms:modified xsi:type="dcterms:W3CDTF">2011-09-02T13:25:45Z</dcterms:modified>
</cp:coreProperties>
</file>