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9" r:id="rId52"/>
    <p:sldId id="308" r:id="rId53"/>
    <p:sldId id="310" r:id="rId54"/>
    <p:sldId id="311" r:id="rId55"/>
    <p:sldId id="315" r:id="rId56"/>
    <p:sldId id="313" r:id="rId57"/>
    <p:sldId id="312" r:id="rId58"/>
    <p:sldId id="316" r:id="rId59"/>
    <p:sldId id="314" r:id="rId60"/>
    <p:sldId id="25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5338-1F09-483B-809E-8D259FDAB0F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6291-E3C5-44B6-BB14-B391D87B6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детей (людей) ничего не зависит, поэтому они чаще всего недовольны.</a:t>
            </a:r>
          </a:p>
          <a:p>
            <a:r>
              <a:rPr lang="ru-RU" dirty="0" smtClean="0"/>
              <a:t>Суть стратегии: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центральная роль – преподаватель;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отсутствие общего обсуждения;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воздействие доминирует над взаимодействием.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Заранее готовятся карточки с небольшими и примерно одинаковыми по объёму текстами. Тексты могут быть на одну тему и принадлежать одному автору или разным. Если в классе 20 учеников, то требуется 20 карточек с разными текстами. Каждому ученику даётся карточка примерно такого вида, как</a:t>
            </a:r>
            <a:r>
              <a:rPr lang="ru-RU" baseline="0" dirty="0" smtClean="0"/>
              <a:t> </a:t>
            </a:r>
            <a:r>
              <a:rPr lang="ru-RU" baseline="0" smtClean="0"/>
              <a:t>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Продолжительность работы – 15-20 минут. После этого проверяется понимание прочитанного. Формы проверки могут разными, например: ответы на вопросы по содержанию текста; подробный, выборочный, сжатый взаимопересказ. Итогом</a:t>
            </a:r>
            <a:r>
              <a:rPr lang="ru-RU" baseline="0" dirty="0" smtClean="0"/>
              <a:t> работы может стать викторина, отгадывание кроссвордов, конкурсы, ответы на вопросы, чтение на аудиторию.</a:t>
            </a:r>
          </a:p>
          <a:p>
            <a:r>
              <a:rPr lang="ru-RU" dirty="0" smtClean="0"/>
              <a:t>Представленный алгоритм работы вроде бы простейший, но сколько в нём таится воспитательных возможностей! Ведь ученики не просто сидят рядом, а совместно работают,</a:t>
            </a:r>
            <a:r>
              <a:rPr lang="ru-RU" baseline="0" dirty="0" smtClean="0"/>
              <a:t> сотрудничают. Чтобы выполнить общую учебную задачу, нужно друг друга хорошо слушать и слышать, где-то поправлять и уточнять. Качество действий одного во многом зависит от качества действий другого. Скажем, чтобы один ученики хорошо справился с пересказом услышанного текста, другой должен читать этот текст в удобном для слушающего темпе и с достаточной чистотой. Чтение должно быть настолько внятным, чтобы у слушающего не возникало серьёзных затруднений при восприятии текста. А чтобы заметить в пересказу партнёра недочёты, его опять-таки нужно внимательно выслушать, сопоставив высказывание с исходным текстом. Да ещё и суметь своевременно и корректно указать на недочёты. И здесь очень важны тон, взгляд, употребляемые выражения.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в парах – колоссальный</a:t>
            </a:r>
            <a:r>
              <a:rPr lang="ru-RU" baseline="0" dirty="0" smtClean="0"/>
              <a:t> ресурс действий школьников в ходе учебного процесса. Ведь чтобы сформировались какие-либо действия, необходимо, чтобы ученик эти действия осуществлял. Если действия не производятся, то они и не формируются – это очевидно. Работа ведётся с двусторонними карточками: на одной стороне записаны деформированные слова (с пропуском букв) на изучаемую орфограмму (или несколько орфограмм), на другой – те же слова, но уже в полном виде с достаточным объяснением правильного написания каждого слова. Карточка может иметь вид, как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 из 16 прописанных в ФГОС НОО метапредметных универсальных учебных действий методика «Взаимный тренаж» воспроизводит</a:t>
            </a:r>
            <a:r>
              <a:rPr lang="ru-RU" baseline="0" dirty="0" smtClean="0"/>
              <a:t> 10 (!). А ведь это одна из простейших методик работы в парах.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Те, кто общается – довольны, остальные выпадают,</a:t>
            </a:r>
            <a:r>
              <a:rPr lang="ru-RU" baseline="0" dirty="0" smtClean="0"/>
              <a:t> им скучно.</a:t>
            </a:r>
          </a:p>
          <a:p>
            <a:r>
              <a:rPr lang="ru-RU" baseline="0" dirty="0" smtClean="0"/>
              <a:t>Суть стратегии: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центральная роль – преподаватель;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совместное обсуждение;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взаимодействие и воздействие идут параллельно.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Меняется роль учителя, он  - не основной источник знания, а руководитель процессом.</a:t>
            </a:r>
          </a:p>
          <a:p>
            <a:r>
              <a:rPr lang="ru-RU" dirty="0" smtClean="0"/>
              <a:t>Суть стратегии: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центральная роль – учащиеся;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преподаватель – организатор и помощник;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взаимодействие преобладает над воздействием.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окончания вуза полураспад знаний – 3,5 года, полный распад знаний – 4 года</a:t>
            </a:r>
            <a:r>
              <a:rPr lang="ru-RU" baseline="0" dirty="0" smtClean="0"/>
              <a:t> (без повышения квалификации).</a:t>
            </a:r>
          </a:p>
          <a:p>
            <a:r>
              <a:rPr lang="ru-RU" baseline="0" dirty="0" smtClean="0"/>
              <a:t>Теоретические науки в год обновляются на 20%, технологические обновляются на 40 %. Ключевая задача – ИКТ.</a:t>
            </a:r>
          </a:p>
          <a:p>
            <a:r>
              <a:rPr lang="ru-RU" baseline="0" dirty="0" smtClean="0"/>
              <a:t>Какие надо сформировать жизненно важные компетенции (закреплены ЮНЕСКО):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Научить учиться.</a:t>
            </a:r>
          </a:p>
          <a:p>
            <a:pPr marL="228600" indent="-228600">
              <a:buNone/>
            </a:pPr>
            <a:r>
              <a:rPr lang="ru-RU" baseline="0" dirty="0" smtClean="0"/>
              <a:t>При необходимости доучиться, переучиться, быть мобильным.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Научить жить.</a:t>
            </a:r>
          </a:p>
          <a:p>
            <a:pPr marL="228600" indent="-228600">
              <a:buNone/>
            </a:pPr>
            <a:r>
              <a:rPr lang="ru-RU" baseline="0" dirty="0" smtClean="0"/>
              <a:t>Форма потребности в здоровом образе жизни, культурная позиция.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Умение зарабатывать  </a:t>
            </a:r>
          </a:p>
          <a:p>
            <a:pPr marL="228600" indent="-228600">
              <a:buNone/>
            </a:pPr>
            <a:r>
              <a:rPr lang="ru-RU" baseline="0" dirty="0" smtClean="0"/>
              <a:t>Деловитость, предприимчивость, конкурентоспособность.</a:t>
            </a:r>
          </a:p>
          <a:p>
            <a:pPr marL="228600" indent="-228600">
              <a:buNone/>
            </a:pPr>
            <a:r>
              <a:rPr lang="ru-RU" baseline="0" dirty="0" smtClean="0"/>
              <a:t>4. Умение общаться.</a:t>
            </a:r>
          </a:p>
          <a:p>
            <a:pPr marL="228600" indent="-228600">
              <a:buNone/>
            </a:pPr>
            <a:r>
              <a:rPr lang="ru-RU" baseline="0" dirty="0" smtClean="0"/>
              <a:t>(толерантность, умение публично  себя представлять овладение всеми средствами ИКТ), умение работать с большим </a:t>
            </a:r>
            <a:r>
              <a:rPr lang="ru-RU" baseline="0" smtClean="0"/>
              <a:t>объёмом информации.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того, чтобы учиться с интересом,</a:t>
            </a:r>
            <a:r>
              <a:rPr lang="ru-RU" baseline="0" dirty="0" smtClean="0"/>
              <a:t> обучаемый должен быть вовлечён в разнообразную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BDBB-6A3E-43C4-9171-25800EA970D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Целесообразный выбор педагогических технологий, методов, приёмов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Задание № 2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Приведите варианты классификации приёмов.</a:t>
            </a:r>
            <a:endParaRPr lang="ru-RU" sz="4800" dirty="0"/>
          </a:p>
        </p:txBody>
      </p:sp>
      <p:pic>
        <p:nvPicPr>
          <p:cNvPr id="6146" name="Picture 2" descr="C:\Documents and Settings\user_2\Рабочий стол\картинки\ad3a789759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224362" cy="278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Метод 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539750" indent="-539750" algn="just"/>
            <a:r>
              <a:rPr lang="ru-RU" sz="3600" dirty="0" smtClean="0"/>
              <a:t>система последовательных, взаимосвязанных действий учителя и учащихся, обеспечивающих усвоение содержания образования;</a:t>
            </a:r>
          </a:p>
          <a:p>
            <a:pPr marL="539750" indent="-539750" algn="just"/>
            <a:r>
              <a:rPr lang="ru-RU" sz="3600" dirty="0" smtClean="0"/>
              <a:t>это способ взаимосвязанной деятельности учителя и учащихся, направленных на решение задач образования.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Классификация методов  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/>
              <a:t>Вариант № 1.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По источнику информации: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429000"/>
            <a:ext cx="2214578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Словесные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429000"/>
            <a:ext cx="2214578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Наглядные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3429000"/>
            <a:ext cx="2714644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Практические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4214818"/>
            <a:ext cx="22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ru-RU" sz="2800" dirty="0" smtClean="0"/>
              <a:t>рассказ;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ru-RU" sz="2800" dirty="0" smtClean="0"/>
              <a:t>лекция;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ru-RU" sz="2800" dirty="0" smtClean="0"/>
              <a:t>беседа;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ru-RU" sz="2800" dirty="0" smtClean="0"/>
              <a:t>диспут.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421481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ru-RU" sz="2800" dirty="0" smtClean="0"/>
              <a:t>иллюстрации;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ru-RU" sz="2800" dirty="0" smtClean="0"/>
              <a:t>демонстрации.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84" y="4143380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ru-RU" sz="2800" dirty="0" smtClean="0"/>
              <a:t>упражнения;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ru-RU" sz="2800" dirty="0" smtClean="0"/>
              <a:t>лабораторные работы;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ru-RU" sz="2800" dirty="0" smtClean="0"/>
              <a:t>практические работы.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43372" y="2786058"/>
            <a:ext cx="428628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63067">
            <a:off x="1928794" y="2786058"/>
            <a:ext cx="428628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407525">
            <a:off x="6715140" y="2786058"/>
            <a:ext cx="428628" cy="5715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Классификация методов  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/>
              <a:t>Вариант № 2.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По активности участников образовательных отношений: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4500570"/>
            <a:ext cx="2214578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Пассивные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4500570"/>
            <a:ext cx="2000264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Активные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500570"/>
            <a:ext cx="3071834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Интерактивные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143372" y="3500438"/>
            <a:ext cx="428628" cy="78581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63067">
            <a:off x="2036273" y="3438035"/>
            <a:ext cx="427984" cy="89043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407525">
            <a:off x="6517772" y="3397093"/>
            <a:ext cx="436876" cy="92105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0567" cy="1143000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Методы обучения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600200"/>
            <a:ext cx="8039128" cy="475775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Пассивные методы обучения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 (линейное взаимодействие)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88533" y="3200399"/>
            <a:ext cx="2455334" cy="2015067"/>
          </a:xfrm>
          <a:prstGeom prst="triangle">
            <a:avLst/>
          </a:prstGeom>
          <a:solidFill>
            <a:srgbClr val="F874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3217861"/>
            <a:ext cx="678921" cy="678921"/>
          </a:xfrm>
          <a:prstGeom prst="rect">
            <a:avLst/>
          </a:prstGeom>
          <a:noFill/>
        </p:spPr>
      </p:pic>
      <p:pic>
        <p:nvPicPr>
          <p:cNvPr id="22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466" y="4487862"/>
            <a:ext cx="678921" cy="678921"/>
          </a:xfrm>
          <a:prstGeom prst="rect">
            <a:avLst/>
          </a:prstGeom>
          <a:noFill/>
        </p:spPr>
      </p:pic>
      <p:pic>
        <p:nvPicPr>
          <p:cNvPr id="23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667" y="3200928"/>
            <a:ext cx="678921" cy="678921"/>
          </a:xfrm>
          <a:prstGeom prst="rect">
            <a:avLst/>
          </a:prstGeom>
          <a:noFill/>
        </p:spPr>
      </p:pic>
      <p:pic>
        <p:nvPicPr>
          <p:cNvPr id="24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867" y="4470928"/>
            <a:ext cx="678921" cy="678921"/>
          </a:xfrm>
          <a:prstGeom prst="rect">
            <a:avLst/>
          </a:prstGeom>
          <a:noFill/>
        </p:spPr>
      </p:pic>
      <p:sp>
        <p:nvSpPr>
          <p:cNvPr id="25" name="Стрелка вправо 24"/>
          <p:cNvSpPr/>
          <p:nvPr/>
        </p:nvSpPr>
        <p:spPr>
          <a:xfrm>
            <a:off x="3826934" y="3826934"/>
            <a:ext cx="1337733" cy="62653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build="p" animBg="1"/>
      <p:bldP spid="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274638"/>
            <a:ext cx="8182004" cy="1143000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Методы обучения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53443" cy="457203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Активные методы обучения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 (линейное воздействие)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88533" y="3200399"/>
            <a:ext cx="2455334" cy="2015067"/>
          </a:xfrm>
          <a:prstGeom prst="triangle">
            <a:avLst/>
          </a:prstGeom>
          <a:solidFill>
            <a:srgbClr val="F874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466" y="4487862"/>
            <a:ext cx="678921" cy="678921"/>
          </a:xfrm>
          <a:prstGeom prst="rect">
            <a:avLst/>
          </a:prstGeom>
          <a:noFill/>
        </p:spPr>
      </p:pic>
      <p:pic>
        <p:nvPicPr>
          <p:cNvPr id="23" name="Picture 2" descr="C:\Documents and Settings\Alena Udalova\Рабочий стол\s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667" y="3200928"/>
            <a:ext cx="678921" cy="678921"/>
          </a:xfrm>
          <a:prstGeom prst="rect">
            <a:avLst/>
          </a:prstGeom>
          <a:noFill/>
        </p:spPr>
      </p:pic>
      <p:pic>
        <p:nvPicPr>
          <p:cNvPr id="1027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134" y="3156478"/>
            <a:ext cx="982133" cy="773169"/>
          </a:xfrm>
          <a:prstGeom prst="rect">
            <a:avLst/>
          </a:prstGeom>
          <a:noFill/>
        </p:spPr>
      </p:pic>
      <p:pic>
        <p:nvPicPr>
          <p:cNvPr id="12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067" y="4426478"/>
            <a:ext cx="982133" cy="773169"/>
          </a:xfrm>
          <a:prstGeom prst="rect">
            <a:avLst/>
          </a:prstGeom>
          <a:noFill/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3733800" y="3429000"/>
            <a:ext cx="1466850" cy="43815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848100" y="4572000"/>
            <a:ext cx="1466850" cy="43815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  <p:bldP spid="4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3" y="274638"/>
            <a:ext cx="8110566" cy="1143000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Методы обучения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1714488"/>
            <a:ext cx="8110566" cy="457203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Интерактивные  методы обучения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itchFamily="34" charset="0"/>
              </a:rPr>
              <a:t> (круговое взаимодействие)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88533" y="3200399"/>
            <a:ext cx="2455334" cy="2015067"/>
          </a:xfrm>
          <a:prstGeom prst="triangle">
            <a:avLst/>
          </a:prstGeom>
          <a:solidFill>
            <a:srgbClr val="F874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734" y="4511145"/>
            <a:ext cx="982133" cy="773169"/>
          </a:xfrm>
          <a:prstGeom prst="rect">
            <a:avLst/>
          </a:prstGeom>
          <a:noFill/>
        </p:spPr>
      </p:pic>
      <p:pic>
        <p:nvPicPr>
          <p:cNvPr id="11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534" y="4528078"/>
            <a:ext cx="982133" cy="773169"/>
          </a:xfrm>
          <a:prstGeom prst="rect">
            <a:avLst/>
          </a:prstGeom>
          <a:noFill/>
        </p:spPr>
      </p:pic>
      <p:pic>
        <p:nvPicPr>
          <p:cNvPr id="12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936345"/>
            <a:ext cx="982133" cy="773169"/>
          </a:xfrm>
          <a:prstGeom prst="rect">
            <a:avLst/>
          </a:prstGeom>
          <a:noFill/>
        </p:spPr>
      </p:pic>
      <p:pic>
        <p:nvPicPr>
          <p:cNvPr id="13" name="Picture 3" descr="C:\Documents and Settings\Alena Udalova\Рабочий стол\s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867" y="2970212"/>
            <a:ext cx="982133" cy="773169"/>
          </a:xfrm>
          <a:prstGeom prst="rect">
            <a:avLst/>
          </a:prstGeom>
          <a:noFill/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343650" y="3124200"/>
            <a:ext cx="666750" cy="36195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5400000">
            <a:off x="6324600" y="3943350"/>
            <a:ext cx="666750" cy="36195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6362700" y="4724400"/>
            <a:ext cx="666750" cy="36195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20458337">
            <a:off x="3448049" y="3390900"/>
            <a:ext cx="1752600" cy="53340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097601">
            <a:off x="3467099" y="4324351"/>
            <a:ext cx="1752600" cy="53340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28" cy="1143008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6000" b="1" dirty="0" smtClean="0">
                <a:latin typeface="Monotype Corsiva" pitchFamily="66" charset="0"/>
              </a:rPr>
              <a:t>Задание № 3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86808" cy="29508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8320"/>
                <a:gridCol w="1872208"/>
                <a:gridCol w="1500198"/>
                <a:gridCol w="278608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Положитель-ные</a:t>
                      </a:r>
                      <a:r>
                        <a:rPr lang="ru-RU" sz="2400" baseline="0" dirty="0" smtClean="0"/>
                        <a:t> стороны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Опасности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+mn-lt"/>
                        </a:rPr>
                        <a:t>Примеры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Требования к профессионализму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учителя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76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1714488"/>
            <a:ext cx="630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Сравнение методов обучения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09600"/>
            <a:ext cx="8322233" cy="5105416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latin typeface="Monotype Corsiva" pitchFamily="66" charset="0"/>
              </a:rPr>
              <a:t>«Золотое» правило: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latin typeface="Monotype Corsiva" pitchFamily="66" charset="0"/>
              </a:rPr>
              <a:t>Деление методов обучения на пассивные, активные или интерактивные – условно. Пассивный метод может легко стать активным, а активный -  интерактивным. 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Технология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b="1" i="1" dirty="0" smtClean="0"/>
              <a:t>Педагогическая технология</a:t>
            </a:r>
            <a:r>
              <a:rPr lang="ru-RU" sz="2500" i="1" dirty="0" smtClean="0"/>
              <a:t> –  это упорядоченная совокупность действий, операций и процедур, инструментально обеспечивающих достижение прогнозируемого результата в  изменяющихся условиях образовательного процесса (В.А. </a:t>
            </a:r>
            <a:r>
              <a:rPr lang="ru-RU" sz="2500" i="1" dirty="0" err="1" smtClean="0"/>
              <a:t>Сластенин</a:t>
            </a:r>
            <a:r>
              <a:rPr lang="ru-RU" sz="2500" dirty="0" smtClean="0"/>
              <a:t>);</a:t>
            </a:r>
          </a:p>
          <a:p>
            <a:pPr algn="just"/>
            <a:r>
              <a:rPr lang="ru-RU" sz="2800" i="1" dirty="0" smtClean="0"/>
              <a:t>Технология – набор инструментов и правил, которыми может пользоваться любой учитель и при использовании которых результат будет обеспечен (Педагогические технологии в теории и </a:t>
            </a:r>
            <a:r>
              <a:rPr lang="ru-RU" sz="2800" i="1" dirty="0" err="1" smtClean="0"/>
              <a:t>пратике</a:t>
            </a:r>
            <a:r>
              <a:rPr lang="ru-RU" sz="2800" i="1" dirty="0" smtClean="0"/>
              <a:t>)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785794"/>
            <a:ext cx="5715040" cy="1714512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Часть 1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643314"/>
            <a:ext cx="2143140" cy="785818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Приёмы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643314"/>
            <a:ext cx="2143140" cy="785818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Метод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3571876"/>
            <a:ext cx="2428892" cy="857256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Технология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5143512"/>
            <a:ext cx="2143140" cy="785818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Средства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5143512"/>
            <a:ext cx="2143140" cy="785818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Форма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714612" y="3786190"/>
            <a:ext cx="35719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643570" y="3786190"/>
            <a:ext cx="35719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5400" b="1" dirty="0" smtClean="0">
                <a:latin typeface="Monotype Corsiva" pitchFamily="66" charset="0"/>
              </a:rPr>
              <a:t>Характерные черты всех педагогических технологий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28575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i="1" dirty="0" smtClean="0"/>
              <a:t>Ориентация на конкретные цели.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i="1" dirty="0" smtClean="0"/>
              <a:t>Чёткая этапность и последовательность педагогических действий.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i="1" dirty="0" smtClean="0"/>
              <a:t>Воспроизводимость любым педагогом.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i="1" dirty="0" smtClean="0"/>
              <a:t>Гарантированность результата.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i="1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7170" name="Picture 2" descr="C:\Documents and Settings\user_2\Рабочий стол\картинки\6a00e54ee8552c883300e54f7279d68834-800w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5144"/>
            <a:ext cx="167487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педагогических технологий  (Г.К. </a:t>
            </a:r>
            <a:r>
              <a:rPr lang="ru-RU" sz="4800" b="1" dirty="0" err="1" smtClean="0">
                <a:latin typeface="Monotype Corsiva" pitchFamily="66" charset="0"/>
              </a:rPr>
              <a:t>Селевко</a:t>
            </a:r>
            <a:r>
              <a:rPr lang="ru-RU" sz="4800" b="1" dirty="0" smtClean="0">
                <a:latin typeface="Monotype Corsiva" pitchFamily="66" charset="0"/>
              </a:rPr>
              <a:t> )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286808" cy="3459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71900"/>
                <a:gridCol w="4714908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1. Педагогические</a:t>
                      </a:r>
                      <a:r>
                        <a:rPr lang="ru-RU" sz="2800" b="0" baseline="0" dirty="0" smtClean="0"/>
                        <a:t> технологии на основе активизации и интенсификации  деятельности обучающихся.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1.1. Игровые технологии.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1.2. Проблемное обучение.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1.3. Проектное обучение.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1.4. Развитие критического мышления</a:t>
                      </a:r>
                      <a:r>
                        <a:rPr lang="ru-RU" sz="2800" b="0" baseline="0" dirty="0" smtClean="0"/>
                        <a:t> (</a:t>
                      </a:r>
                      <a:r>
                        <a:rPr lang="ru-RU" sz="2800" b="0" baseline="0" dirty="0" err="1" smtClean="0"/>
                        <a:t>синквейн</a:t>
                      </a:r>
                      <a:r>
                        <a:rPr lang="ru-RU" sz="2800" b="0" baseline="0" dirty="0" smtClean="0"/>
                        <a:t>)</a:t>
                      </a:r>
                      <a:endParaRPr lang="ru-RU" sz="2800" b="0" dirty="0" smtClean="0"/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1.5.</a:t>
                      </a:r>
                      <a:r>
                        <a:rPr lang="ru-RU" sz="2800" b="0" baseline="0" dirty="0" smtClean="0"/>
                        <a:t> Дебаты.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baseline="0" dirty="0" smtClean="0"/>
                        <a:t>1.6.Кейс - </a:t>
                      </a:r>
                      <a:r>
                        <a:rPr lang="ru-RU" sz="2800" b="0" baseline="0" dirty="0" err="1" smtClean="0"/>
                        <a:t>стади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Documents and Settings\user_2\Рабочий стол\картинки\dyn007_original_255_350_gif_2569632_40f98e6d3e9c4ce6c519f664a89342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365104"/>
            <a:ext cx="1429403" cy="196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педагогических технологий (Беспалько)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286808" cy="2651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4776"/>
                <a:gridCol w="4572032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2.</a:t>
                      </a:r>
                      <a:r>
                        <a:rPr lang="ru-RU" sz="2800" b="0" baseline="0" dirty="0" smtClean="0"/>
                        <a:t> Педагогические технологии на основе эффективного управления и организации учебного процесса.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2.1.</a:t>
                      </a:r>
                      <a:r>
                        <a:rPr lang="ru-RU" sz="2800" b="0" baseline="0" dirty="0" smtClean="0"/>
                        <a:t> Технология уровневой дифференциации.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baseline="0" dirty="0" smtClean="0"/>
                        <a:t>2.2. КСО.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baseline="0" dirty="0" smtClean="0"/>
                        <a:t>2.3. </a:t>
                      </a:r>
                      <a:r>
                        <a:rPr lang="ru-RU" sz="2800" b="0" baseline="0" dirty="0" err="1" smtClean="0"/>
                        <a:t>Портфолио</a:t>
                      </a:r>
                      <a:r>
                        <a:rPr lang="ru-RU" sz="2800" b="0" baseline="0" dirty="0" smtClean="0"/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baseline="0" dirty="0" smtClean="0"/>
                        <a:t>2.4.Интеллект - карты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Documents and Settings\user_2\Рабочий стол\картинки\rabot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531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педагогических технологий (Беспалько)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286808" cy="20002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6412"/>
                <a:gridCol w="3000396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3.</a:t>
                      </a:r>
                      <a:r>
                        <a:rPr lang="ru-RU" sz="2800" b="0" baseline="0" dirty="0" smtClean="0"/>
                        <a:t> Педагогические технологии на основе дидактического усовершенствования и реконструирования материала.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3.1.</a:t>
                      </a:r>
                      <a:r>
                        <a:rPr lang="ru-RU" sz="2800" b="0" baseline="0" dirty="0" smtClean="0"/>
                        <a:t> Укрупнение дидактических единиц.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Documents and Settings\user_2\Рабочий стол\картинки\2013395219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04236"/>
            <a:ext cx="1903462" cy="2207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педагогических технологий (Беспалько)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286808" cy="230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71900"/>
                <a:gridCol w="4714908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4.</a:t>
                      </a:r>
                      <a:r>
                        <a:rPr lang="ru-RU" sz="2800" b="0" baseline="0" dirty="0" smtClean="0"/>
                        <a:t> Педагогические технологии развивающего обучения.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dirty="0" smtClean="0"/>
                        <a:t>4.1.</a:t>
                      </a:r>
                      <a:r>
                        <a:rPr lang="ru-RU" sz="2800" b="0" baseline="0" dirty="0" smtClean="0"/>
                        <a:t> Система развивающего обучения </a:t>
                      </a:r>
                      <a:r>
                        <a:rPr lang="ru-RU" sz="2800" b="0" baseline="0" dirty="0" err="1" smtClean="0"/>
                        <a:t>Л.В.Занкова</a:t>
                      </a:r>
                      <a:r>
                        <a:rPr lang="ru-RU" sz="2800" b="0" baseline="0" dirty="0" smtClean="0"/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800" b="0" baseline="0" dirty="0" smtClean="0"/>
                        <a:t>4.2. Система развивающего обучения </a:t>
                      </a:r>
                      <a:r>
                        <a:rPr lang="ru-RU" sz="2800" b="0" baseline="0" dirty="0" err="1" smtClean="0"/>
                        <a:t>Д.Б.Эльконина</a:t>
                      </a:r>
                      <a:r>
                        <a:rPr lang="ru-RU" sz="2800" b="0" baseline="0" dirty="0" smtClean="0"/>
                        <a:t>, В.В.Давыдова.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Documents and Settings\user_2\Рабочий стол\картинки\day_dreaming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01760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09600"/>
            <a:ext cx="8322233" cy="5105416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Решающим в эффективности технологии оказывается субъективный фактор.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«Причина провала проекта – это отнюдь не технология, инструменты и методы. Проекты  проваливаются из – за людей»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 err="1" smtClean="0">
                <a:latin typeface="Monotype Corsiva" pitchFamily="66" charset="0"/>
              </a:rPr>
              <a:t>Кн</a:t>
            </a:r>
            <a:r>
              <a:rPr lang="ru-RU" sz="2800" dirty="0" smtClean="0">
                <a:latin typeface="Monotype Corsiva" pitchFamily="66" charset="0"/>
              </a:rPr>
              <a:t>: Что должен знать педагог о современных образовательных технологиях», с. 27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7061199" cy="4873096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latin typeface="Monotype Corsiva" pitchFamily="66" charset="0"/>
              </a:rPr>
              <a:t>Умеет учить тот, кто учит интересно.</a:t>
            </a:r>
          </a:p>
          <a:p>
            <a:pPr marL="0" indent="0" algn="r">
              <a:buNone/>
            </a:pPr>
            <a:endParaRPr lang="ru-RU" sz="6600" b="1" dirty="0" smtClean="0"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sz="6600" b="1" dirty="0" smtClean="0">
                <a:latin typeface="Monotype Corsiva" pitchFamily="66" charset="0"/>
              </a:rPr>
              <a:t>А.Эйнштейн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642918"/>
            <a:ext cx="6620932" cy="4507652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latin typeface="Monotype Corsiva" pitchFamily="66" charset="0"/>
              </a:rPr>
              <a:t>Часть №2</a:t>
            </a:r>
          </a:p>
          <a:p>
            <a:pPr marL="0" indent="0" algn="ctr">
              <a:buNone/>
            </a:pPr>
            <a:r>
              <a:rPr lang="ru-RU" sz="6600" b="1" dirty="0" smtClean="0">
                <a:latin typeface="Monotype Corsiva" pitchFamily="66" charset="0"/>
              </a:rPr>
              <a:t>Коллективные способы обучения (КСО)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396558"/>
            <a:ext cx="8143932" cy="1175054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857364"/>
            <a:ext cx="8143932" cy="4482476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4000" b="1" i="1" dirty="0" smtClean="0">
                <a:latin typeface="Calibri" pitchFamily="34" charset="0"/>
                <a:cs typeface="Calibri" pitchFamily="34" charset="0"/>
              </a:rPr>
              <a:t>Коллективные способы обучения (КСО) 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– такая его организация, при которой обучение осуществляется путём общения в динамических парах, когда каждый учит каждого.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1918г. А.Г.Ривин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96558"/>
            <a:ext cx="8352928" cy="914082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63040"/>
            <a:ext cx="8568952" cy="5134312"/>
          </a:xfrm>
          <a:solidFill>
            <a:srgbClr val="FFFFFF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AutoNum type="arabicPeriod"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Взаимообучение.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Вид карточки.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К-2     Игры и пляски.</a:t>
            </a:r>
          </a:p>
          <a:p>
            <a:pPr marL="0" indent="365125" algn="just"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Очень интересно смотреть, как празднуют весну птицы. Журавли устраивают танцы на болоте. Соберутся в кружок, выходит на середину один или двое, и начинается пляска. Сперва подпрыгивают ногами, а потом пускаются в широкий пляс.</a:t>
            </a:r>
          </a:p>
          <a:p>
            <a:pPr marL="0" indent="365125" algn="just"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А у хищных птиц игры и пляски бывают в воздухе. Соколы подымаются под облака и там показывают чудеса ловкости. То, сложив крылья, камнем падают вниз, то кувыркаются в воздухе через голову, кружатся, крыльями плещут.                                                                                                                            </a:t>
            </a:r>
          </a:p>
          <a:p>
            <a:pPr marL="0" indent="365125" algn="just"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(В.Бианки)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Средства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4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algn="just"/>
            <a:r>
              <a:rPr lang="ru-RU" i="1" dirty="0" smtClean="0"/>
              <a:t>в широком значении </a:t>
            </a:r>
            <a:r>
              <a:rPr lang="ru-RU" dirty="0" smtClean="0"/>
              <a:t>– всё, посредством чего достигаются образовательные результаты (содержания, методы, виды деятельности);</a:t>
            </a:r>
          </a:p>
          <a:p>
            <a:pPr algn="just"/>
            <a:r>
              <a:rPr lang="ru-RU" i="1" dirty="0" smtClean="0"/>
              <a:t>в узком </a:t>
            </a:r>
            <a:r>
              <a:rPr lang="ru-RU" dirty="0" smtClean="0"/>
              <a:t>– совокупность предметов и произведений материальной и духовной культуры, привлекаемых для педагогической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96558"/>
            <a:ext cx="828092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0520" y="1371600"/>
            <a:ext cx="8610600" cy="905272"/>
          </a:xfrm>
          <a:solidFill>
            <a:srgbClr val="FFFFFF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Взаимообучение.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Алгоритм работы в парах при взаимном  обучении.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6720" y="2316480"/>
            <a:ext cx="8488680" cy="487680"/>
          </a:xfrm>
          <a:prstGeom prst="roundRect">
            <a:avLst/>
          </a:prstGeom>
          <a:solidFill>
            <a:srgbClr val="FEE6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Ученик А читает свой текст, ученик Б внимательно слушает.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480" y="3139440"/>
            <a:ext cx="8488680" cy="655320"/>
          </a:xfrm>
          <a:prstGeom prst="roundRect">
            <a:avLst/>
          </a:prstGeom>
          <a:solidFill>
            <a:srgbClr val="FEE6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Ученик Б пересказывает прослушанный текст, ученик А слушает с опорой на текст и при необходимости поправляет.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240" y="4191000"/>
            <a:ext cx="8488680" cy="487680"/>
          </a:xfrm>
          <a:prstGeom prst="roundRect">
            <a:avLst/>
          </a:prstGeom>
          <a:solidFill>
            <a:srgbClr val="FEE6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Ученик Б читает свой текст, ученик А внимательно слушает.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960" y="4998720"/>
            <a:ext cx="8488680" cy="640080"/>
          </a:xfrm>
          <a:prstGeom prst="roundRect">
            <a:avLst/>
          </a:prstGeom>
          <a:solidFill>
            <a:srgbClr val="FEE6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Ученик А пересказывает прослушанный текст, ученик Б слушает с опорой на текст и при необходимости поправляет.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1960" y="5943600"/>
            <a:ext cx="8488680" cy="914400"/>
          </a:xfrm>
          <a:prstGeom prst="roundRect">
            <a:avLst/>
          </a:prstGeom>
          <a:solidFill>
            <a:srgbClr val="FEE6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Ученики благодарят друг друга за совместную работу, обмениваются карточками и переходят в новую пару, в которой работают аналогично.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53840" y="2910840"/>
            <a:ext cx="3657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99560" y="3947160"/>
            <a:ext cx="3657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99560" y="4754880"/>
            <a:ext cx="3657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99560" y="5730240"/>
            <a:ext cx="3657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96558"/>
            <a:ext cx="8496944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333500"/>
            <a:ext cx="8496944" cy="1663452"/>
          </a:xfrm>
          <a:solidFill>
            <a:srgbClr val="FFFFFF">
              <a:alpha val="49020"/>
            </a:srgb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Вид карточки для работы в парах сменного состава по системе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2901950"/>
          <a:ext cx="8667750" cy="37905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67810"/>
                <a:gridCol w="5499940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 1 Чередование </a:t>
                      </a:r>
                      <a:r>
                        <a:rPr lang="ru-RU" sz="2400" dirty="0" err="1" smtClean="0"/>
                        <a:t>о-а</a:t>
                      </a:r>
                      <a:r>
                        <a:rPr lang="ru-RU" sz="2400" dirty="0" smtClean="0"/>
                        <a:t> в корне -кос-  -  -</a:t>
                      </a:r>
                      <a:r>
                        <a:rPr lang="ru-RU" sz="2400" dirty="0" err="1" smtClean="0"/>
                        <a:t>кас</a:t>
                      </a:r>
                      <a:r>
                        <a:rPr lang="ru-RU" sz="2400" dirty="0" smtClean="0"/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 1 Чередование </a:t>
                      </a:r>
                      <a:r>
                        <a:rPr lang="ru-RU" sz="2400" dirty="0" err="1" smtClean="0"/>
                        <a:t>о-а</a:t>
                      </a:r>
                      <a:r>
                        <a:rPr lang="ru-RU" sz="2400" dirty="0" smtClean="0"/>
                        <a:t> в корне –кос- - -</a:t>
                      </a:r>
                      <a:r>
                        <a:rPr lang="ru-RU" sz="2400" dirty="0" err="1" smtClean="0"/>
                        <a:t>кас</a:t>
                      </a:r>
                      <a:r>
                        <a:rPr lang="ru-RU" sz="2400" dirty="0" smtClean="0"/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1.к…</a:t>
                      </a:r>
                      <a:r>
                        <a:rPr lang="ru-RU" sz="2400" dirty="0" err="1" smtClean="0"/>
                        <a:t>сательная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1.Касательная (за корнем стоит суффикс а, поэтому в корне пишется а).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2.соприк…</a:t>
                      </a:r>
                      <a:r>
                        <a:rPr lang="ru-RU" sz="2400" dirty="0" err="1" smtClean="0"/>
                        <a:t>саться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2.Соприкасаться (за корнем стоит суффикс а, поэтому в корне пишется а).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3.неук…</a:t>
                      </a:r>
                      <a:r>
                        <a:rPr lang="ru-RU" sz="2400" dirty="0" err="1" smtClean="0"/>
                        <a:t>снительно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3.Неукоснительно (за корнем нет суффикса</a:t>
                      </a:r>
                      <a:r>
                        <a:rPr lang="ru-RU" sz="2400" baseline="0" dirty="0" smtClean="0"/>
                        <a:t> а, поэтому в корне пишется о).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96558"/>
            <a:ext cx="8424936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333500"/>
            <a:ext cx="8640960" cy="799356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2139950"/>
          <a:ext cx="8667750" cy="39319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33850"/>
                <a:gridCol w="4533900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Алгоритм</a:t>
                      </a:r>
                      <a:r>
                        <a:rPr lang="ru-RU" sz="2400" baseline="0" dirty="0" smtClean="0"/>
                        <a:t> действий учеников, работающих в паре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Универсальные</a:t>
                      </a:r>
                      <a:r>
                        <a:rPr lang="ru-RU" sz="2400" baseline="0" dirty="0" smtClean="0"/>
                        <a:t> учебные действия – УУД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1.</a:t>
                      </a:r>
                      <a:r>
                        <a:rPr lang="ru-RU" sz="2400" baseline="0" dirty="0" smtClean="0"/>
                        <a:t> Учащиеся договариваются о том, чья карточка будет прорабатываться в первую очередь, чья – во вторую, кто будет отвечать, кто – проверять.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-3619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361950" indent="-3619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96558"/>
            <a:ext cx="8496944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333500"/>
            <a:ext cx="8568952" cy="799356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2139950"/>
          <a:ext cx="8667750" cy="39734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00550"/>
                <a:gridCol w="4267200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Алгоритм</a:t>
                      </a:r>
                      <a:r>
                        <a:rPr lang="ru-RU" sz="2400" baseline="0" dirty="0" smtClean="0"/>
                        <a:t> действий учеников, работающих в паре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Универсальные</a:t>
                      </a:r>
                      <a:r>
                        <a:rPr lang="ru-RU" sz="2400" baseline="0" dirty="0" smtClean="0"/>
                        <a:t> учебные действия – УУД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2.</a:t>
                      </a:r>
                      <a:r>
                        <a:rPr lang="ru-RU" sz="2400" baseline="0" dirty="0" smtClean="0"/>
                        <a:t> Ученик А берёт свою карточку в руки так, чтобы ученику Б была видна только сторона с деформированными словами, а ему (ученику А) – с правильным написанием и кратким объяснением слов.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-3619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361950" indent="-3619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20358"/>
            <a:ext cx="864096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32048"/>
          </a:xfrm>
          <a:solidFill>
            <a:srgbClr val="FFFFFF">
              <a:alpha val="4902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696856"/>
          <a:ext cx="8686800" cy="39319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25596"/>
                <a:gridCol w="5861204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Алгоритм</a:t>
                      </a:r>
                      <a:r>
                        <a:rPr lang="ru-RU" sz="2400" baseline="0" dirty="0" smtClean="0"/>
                        <a:t> действий учеников, работающих в паре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Универсальные</a:t>
                      </a:r>
                      <a:r>
                        <a:rPr lang="ru-RU" sz="2400" baseline="0" dirty="0" smtClean="0"/>
                        <a:t> учебные действия – УУД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Ученик Б читает вполголоса все слова по порядку и объясняет написание каждого слова.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6700"/>
            <a:ext cx="861435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32048"/>
          </a:xfrm>
          <a:solidFill>
            <a:srgbClr val="FFFFFF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7650" y="1668399"/>
          <a:ext cx="8667750" cy="51892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33800"/>
                <a:gridCol w="4933950"/>
              </a:tblGrid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2000" dirty="0" smtClean="0"/>
                        <a:t>Алгоритм</a:t>
                      </a:r>
                      <a:r>
                        <a:rPr lang="ru-RU" sz="2000" baseline="0" dirty="0" smtClean="0"/>
                        <a:t> действий учеников, работающих в паре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2000" dirty="0" smtClean="0"/>
                        <a:t>Универсальные</a:t>
                      </a:r>
                      <a:r>
                        <a:rPr lang="ru-RU" sz="2000" baseline="0" dirty="0" smtClean="0"/>
                        <a:t> учебные действия – УУД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45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</a:pPr>
                      <a:r>
                        <a:rPr lang="ru-RU" sz="2000" dirty="0" smtClean="0"/>
                        <a:t>4.</a:t>
                      </a:r>
                      <a:r>
                        <a:rPr lang="ru-RU" sz="2000" baseline="0" dirty="0" smtClean="0"/>
                        <a:t> Ученик А внимательно слушает и:</a:t>
                      </a:r>
                    </a:p>
                    <a:p>
                      <a:pPr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если ученик Б допускает при ответе ошибки, то поправляет его;</a:t>
                      </a:r>
                    </a:p>
                    <a:p>
                      <a:pPr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если ученик Б затрудняется ответить, то даёт правильный ответ;</a:t>
                      </a:r>
                    </a:p>
                    <a:p>
                      <a:pPr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если ученик Б даёт правильный ответ, то одобряет его («Хорошо», «Молодец», «Отлично», «Верно») и предлагает переходить к следующему слову (говоря, например, «Дальше».)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361950" indent="-361950"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361950" indent="-361950" algn="just">
                        <a:lnSpc>
                          <a:spcPts val="21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libri" pitchFamily="34" charset="0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20358"/>
            <a:ext cx="865245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38250"/>
            <a:ext cx="8640960" cy="462558"/>
          </a:xfrm>
          <a:solidFill>
            <a:srgbClr val="FFFFFF">
              <a:alpha val="50196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696856"/>
          <a:ext cx="8686800" cy="43391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48150"/>
                <a:gridCol w="4438650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Алгоритм</a:t>
                      </a:r>
                      <a:r>
                        <a:rPr lang="ru-RU" sz="2400" baseline="0" dirty="0" smtClean="0"/>
                        <a:t> действий учеников, работающих в паре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Универсальные</a:t>
                      </a:r>
                      <a:r>
                        <a:rPr lang="ru-RU" sz="2400" baseline="0" dirty="0" smtClean="0"/>
                        <a:t> учебные действия – УУД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5.</a:t>
                      </a:r>
                      <a:r>
                        <a:rPr lang="ru-RU" sz="2400" baseline="0" dirty="0" smtClean="0"/>
                        <a:t> Проработав таким образом всю карточку, ученики приступают к работе со второй карточкой, при этом меняются ролями (ученик А читает слова карточки и объясняет их написание, ученик Б проверяет).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20358"/>
            <a:ext cx="865245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38250"/>
            <a:ext cx="8640960" cy="462558"/>
          </a:xfrm>
          <a:solidFill>
            <a:srgbClr val="FFFFFF">
              <a:alpha val="50196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2. «Взаимный тренаж».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696856"/>
          <a:ext cx="8686800" cy="43391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48150"/>
                <a:gridCol w="4438650"/>
              </a:tblGrid>
              <a:tr h="8643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Алгоритм</a:t>
                      </a:r>
                      <a:r>
                        <a:rPr lang="ru-RU" sz="2400" baseline="0" dirty="0" smtClean="0"/>
                        <a:t> действий учеников, работающих в паре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Универсальные</a:t>
                      </a:r>
                      <a:r>
                        <a:rPr lang="ru-RU" sz="2400" baseline="0" dirty="0" smtClean="0"/>
                        <a:t> учебные действия – УУД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23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6.</a:t>
                      </a:r>
                      <a:r>
                        <a:rPr lang="ru-RU" sz="2400" baseline="0" dirty="0" smtClean="0"/>
                        <a:t> После того, как ученики проработали обе карточки, они благодарят друг друга за совместную работу, обмениваются карточками и находят новых напарников. Работа в новой паре строится аналогично.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</a:p>
                    <a:p>
                      <a:pPr marL="266700" indent="-266700" algn="just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?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96558"/>
            <a:ext cx="8568952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Коллективные способы обучения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463040"/>
            <a:ext cx="8637592" cy="513431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3. Эскалатор.</a:t>
            </a:r>
          </a:p>
        </p:txBody>
      </p:sp>
      <p:sp>
        <p:nvSpPr>
          <p:cNvPr id="6" name="Овал 5"/>
          <p:cNvSpPr/>
          <p:nvPr/>
        </p:nvSpPr>
        <p:spPr>
          <a:xfrm>
            <a:off x="3167743" y="5437414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5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07873" y="3826328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3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13315" y="2427514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1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70172" y="5388429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6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42958" y="3875314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4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32072" y="2411186"/>
            <a:ext cx="881742" cy="8164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EE6FE"/>
                </a:solidFill>
                <a:latin typeface="Calibri" pitchFamily="34" charset="0"/>
              </a:rPr>
              <a:t>2</a:t>
            </a:r>
            <a:endParaRPr lang="ru-RU" sz="5400" b="1" dirty="0">
              <a:solidFill>
                <a:srgbClr val="FEE6FE"/>
              </a:solidFill>
              <a:latin typeface="Calibri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849586" y="2612572"/>
            <a:ext cx="1110343" cy="391885"/>
          </a:xfrm>
          <a:prstGeom prst="rightArrow">
            <a:avLst/>
          </a:prstGeom>
          <a:solidFill>
            <a:srgbClr val="FDC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36672" y="4103914"/>
            <a:ext cx="1110343" cy="391885"/>
          </a:xfrm>
          <a:prstGeom prst="rightArrow">
            <a:avLst/>
          </a:prstGeom>
          <a:solidFill>
            <a:srgbClr val="FDC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860472" y="5660572"/>
            <a:ext cx="1110343" cy="391885"/>
          </a:xfrm>
          <a:prstGeom prst="rightArrow">
            <a:avLst/>
          </a:prstGeom>
          <a:solidFill>
            <a:srgbClr val="FDC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139042" y="2922814"/>
            <a:ext cx="849086" cy="2971800"/>
          </a:xfrm>
          <a:prstGeom prst="curvedRightArrow">
            <a:avLst/>
          </a:prstGeom>
          <a:solidFill>
            <a:srgbClr val="FDC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0800000">
            <a:off x="4201885" y="2813957"/>
            <a:ext cx="849086" cy="2971800"/>
          </a:xfrm>
          <a:prstGeom prst="curvedRightArrow">
            <a:avLst/>
          </a:prstGeom>
          <a:solidFill>
            <a:srgbClr val="FDC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642918"/>
            <a:ext cx="6620932" cy="4507652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Monotype Corsiva" pitchFamily="66" charset="0"/>
              </a:rPr>
              <a:t>Часть №3</a:t>
            </a:r>
            <a:endParaRPr lang="ru-RU" sz="6000" b="1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Monotype Corsiva" pitchFamily="66" charset="0"/>
              </a:rPr>
              <a:t>Синквейн как способ деятельностного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Средства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357430"/>
            <a:ext cx="2000264" cy="10001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ТСО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4286256"/>
            <a:ext cx="2428892" cy="10001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Учебники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4357694"/>
            <a:ext cx="2500330" cy="12858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Голос учителя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2357430"/>
            <a:ext cx="2000264" cy="1428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Доска, мел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2500306"/>
            <a:ext cx="2214578" cy="10001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Плакаты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57884" y="1643050"/>
            <a:ext cx="357190" cy="250033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86644" y="1643050"/>
            <a:ext cx="357190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6248" y="1643050"/>
            <a:ext cx="357190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43174" y="1643050"/>
            <a:ext cx="357190" cy="250033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214414" y="1643050"/>
            <a:ext cx="285752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96558"/>
            <a:ext cx="828092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Синквейн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286502" cy="3816424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4000" b="1" i="1" dirty="0" smtClean="0">
                <a:latin typeface="Calibri" pitchFamily="34" charset="0"/>
                <a:cs typeface="Calibri" pitchFamily="34" charset="0"/>
              </a:rPr>
              <a:t>Синквейн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– один из приёмов технологии развития критического мышления через чтение, письмо и стихотворение, представляющее собой синтез информации в лаконичной форме.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96558"/>
            <a:ext cx="8352928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Структура синквейна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04056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Синквейн – «5».</a:t>
            </a:r>
          </a:p>
          <a:p>
            <a:pPr marL="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 строка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тема синквейна (1 существительное или местоимение).</a:t>
            </a:r>
          </a:p>
          <a:p>
            <a:pPr marL="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2 строка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2 прилагательных (дают описание признаков и свойств выбранного предмета). </a:t>
            </a:r>
          </a:p>
          <a:p>
            <a:pPr marL="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3 строка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3 глагола (характерные действия объекта).</a:t>
            </a:r>
          </a:p>
          <a:p>
            <a:pPr marL="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4 строка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свободное предложение из 4-х слов (выражает личное отношение к описываемому предмету или объекту).</a:t>
            </a:r>
          </a:p>
          <a:p>
            <a:pPr marL="0" indent="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5 строка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1 слово (вывод, резюме, отражающее суть предмета или объекта).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96558"/>
            <a:ext cx="8280920" cy="914082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Алгоритм работы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2703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Объясняются правила написания синквейна.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В качестве примера приводятся несколько синквейнов.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Задаётся тема.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Фиксируется время на данный вид работы.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Заслушиваются варианты синквейнов по желанию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11015"/>
            <a:ext cx="8424936" cy="1223890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400"/>
              </a:lnSpc>
            </a:pPr>
            <a:r>
              <a:rPr lang="ru-RU" sz="4400" b="1" dirty="0" smtClean="0">
                <a:latin typeface="Monotype Corsiva" pitchFamily="66" charset="0"/>
              </a:rPr>
              <a:t>Стадии урока, где используется синквейн: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659988"/>
            <a:ext cx="8424936" cy="3857244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Стадия повторения – сжатое обобщение актуализации полученных ранее знаний и систематизации знаний.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Стадия осмысления – вдумчивая работа над новыми понятиями.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Стадия рефлексии – средство творческого выражения осмысленного материала.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11015"/>
            <a:ext cx="8352928" cy="1223890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400"/>
              </a:lnSpc>
            </a:pPr>
            <a:r>
              <a:rPr lang="ru-RU" sz="4400" b="1" dirty="0" smtClean="0">
                <a:latin typeface="Monotype Corsiva" pitchFamily="66" charset="0"/>
              </a:rPr>
              <a:t>Значение синквейнов в формировании УУД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05502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2881"/>
            <a:ext cx="8424936" cy="1252024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400"/>
              </a:lnSpc>
            </a:pPr>
            <a:r>
              <a:rPr lang="ru-RU" sz="4800" b="1" dirty="0" smtClean="0">
                <a:latin typeface="Monotype Corsiva" pitchFamily="66" charset="0"/>
              </a:rPr>
              <a:t>Пример  и вариант  заданий для учащихся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688125"/>
            <a:ext cx="8424936" cy="26869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ru-RU" sz="3300" b="1" i="1" dirty="0" smtClean="0">
                <a:latin typeface="Calibri" pitchFamily="34" charset="0"/>
                <a:cs typeface="Calibri" pitchFamily="34" charset="0"/>
              </a:rPr>
              <a:t>Литература.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Русская, зарубежная.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Воспитывает, увлекает, объясняет.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Ведёт в мир прекрасного.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Мудрость.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1662"/>
            <a:ext cx="8424937" cy="21664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Задание № 1.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Описать любимого героя из произведения Н.В.Гоголя «Тарас Бульба»: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Гр. № 1 – Тарас Бульба;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Гр. № 2 – Остап;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Гр. № 3 – Андрий.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3557"/>
            <a:ext cx="8352928" cy="703385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400"/>
              </a:lnSpc>
            </a:pPr>
            <a:r>
              <a:rPr lang="ru-RU" sz="4400" b="1" dirty="0" smtClean="0">
                <a:latin typeface="Monotype Corsiva" pitchFamily="66" charset="0"/>
              </a:rPr>
              <a:t>Диамант – двойной синквейн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237957"/>
            <a:ext cx="8352928" cy="4711323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Первый герой – 1 существительное.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Описание 1 героя – 2 прилагательных.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Действия 1 героя – 3 глагола (причастие, деепричастие).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Фраза, связующая 2-х героев.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Действия 2 героя – 3 глагола (причастие).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Описание 2 героя – 2 прилагательных.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Второй герой – 1 существительное.</a:t>
            </a: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 Союзы, предлоги, междометия, которые можно использовать на всех 7 строках (либо 2-3).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3557"/>
            <a:ext cx="8208912" cy="703385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400"/>
              </a:lnSpc>
            </a:pPr>
            <a:r>
              <a:rPr lang="ru-RU" sz="4400" b="1" dirty="0" smtClean="0">
                <a:latin typeface="Monotype Corsiva" pitchFamily="66" charset="0"/>
              </a:rPr>
              <a:t>Пример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61514"/>
            <a:ext cx="8208912" cy="42343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Грусть.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Светлая, лёгкая.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То исчезнешь, то длишься и властвуешь.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Освежая осенними листьями, мыслями памяти груз.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 кружится, и вьюжится – странствует.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Тяжёлое, одинокое.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1152128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4800" b="1" dirty="0" smtClean="0">
                <a:latin typeface="Monotype Corsiva" pitchFamily="66" charset="0"/>
              </a:rPr>
              <a:t>Часть 4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Кейс - </a:t>
            </a:r>
            <a:r>
              <a:rPr lang="ru-RU" sz="4800" b="1" dirty="0" err="1" smtClean="0">
                <a:latin typeface="Monotype Corsiva" pitchFamily="66" charset="0"/>
              </a:rPr>
              <a:t>стади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96544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Родина – США,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гаввардская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бизнес школа.</a:t>
            </a:r>
          </a:p>
          <a:p>
            <a:pPr marL="514350" indent="-514350" algn="just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CASE  - STUDY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(кейс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стади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 - совокупность учебных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материалов,в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которых сформулированы практические проблемы, предполагающие коллективный или индивидуальный поиск их решения.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Кейс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стади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описание действительных событий в словах, цифрах, образах, действиях.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296143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5400" b="1" dirty="0" smtClean="0">
                <a:latin typeface="Monotype Corsiva" pitchFamily="66" charset="0"/>
              </a:rPr>
              <a:t>Материалы для создания кейса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244827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742950" indent="-742950" algn="just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Проблемные реальные жизненные ситуации</a:t>
            </a:r>
          </a:p>
          <a:p>
            <a:pPr marL="742950" indent="-742950" algn="just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Интересные исторические факты.</a:t>
            </a:r>
          </a:p>
          <a:p>
            <a:pPr marL="742950" indent="-742950" algn="just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Литературные источники.</a:t>
            </a:r>
          </a:p>
          <a:p>
            <a:pPr marL="742950" indent="-742950" algn="just">
              <a:spcBef>
                <a:spcPts val="0"/>
              </a:spcBef>
              <a:buAutoNum type="arabicPeriod"/>
            </a:pPr>
            <a:endParaRPr lang="ru-RU" sz="3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ru-RU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C:\Documents and Settings\user_2\Рабочий стол\картинки\LOT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09120"/>
            <a:ext cx="1948706" cy="191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Форма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84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способ осуществления УВП;</a:t>
            </a:r>
          </a:p>
          <a:p>
            <a:pPr algn="just"/>
            <a:r>
              <a:rPr lang="ru-RU" sz="3600" dirty="0" smtClean="0"/>
              <a:t>внешнее выражение согласованной деятельности учителя и обучающихся, осуществляемой в определённом порядке и режиме.</a:t>
            </a:r>
            <a:endParaRPr lang="ru-RU" sz="3600" dirty="0"/>
          </a:p>
        </p:txBody>
      </p:sp>
      <p:pic>
        <p:nvPicPr>
          <p:cNvPr id="1026" name="Picture 2" descr="C:\Documents and Settings\user_2\Рабочий стол\картинки\x_bec81b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013176"/>
            <a:ext cx="2538497" cy="134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792088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кейсов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5" y="1412776"/>
          <a:ext cx="8280918" cy="4106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24135"/>
                <a:gridCol w="3024336"/>
                <a:gridCol w="4032447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 п.п.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Параметр классификации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869655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По размеру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1.1.Полные кейсы (20-25 стр.)</a:t>
                      </a:r>
                    </a:p>
                    <a:p>
                      <a:pPr algn="just"/>
                      <a:r>
                        <a:rPr lang="ru-RU" sz="2800" dirty="0" smtClean="0"/>
                        <a:t>1.2.Сжатые кейсы(3-5стр.)</a:t>
                      </a:r>
                    </a:p>
                    <a:p>
                      <a:pPr algn="just"/>
                      <a:r>
                        <a:rPr lang="ru-RU" sz="2800" dirty="0" smtClean="0"/>
                        <a:t>1.3.Мини кейсы(1-2 стр.)</a:t>
                      </a:r>
                      <a:endParaRPr lang="ru-RU" sz="2800" dirty="0"/>
                    </a:p>
                  </a:txBody>
                  <a:tcPr/>
                </a:tc>
              </a:tr>
              <a:tr h="869655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2.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По наличию сюжета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2.1.Сюжетные кейсы</a:t>
                      </a:r>
                    </a:p>
                    <a:p>
                      <a:pPr algn="just"/>
                      <a:r>
                        <a:rPr lang="ru-RU" sz="2800" dirty="0" smtClean="0"/>
                        <a:t>2.2.Бессюжетные кейсы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792088"/>
          </a:xfrm>
          <a:solidFill>
            <a:srgbClr val="FFFF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4800" b="1" dirty="0" smtClean="0">
                <a:latin typeface="Monotype Corsiva" pitchFamily="66" charset="0"/>
              </a:rPr>
              <a:t>Классификация кейсов</a:t>
            </a:r>
            <a:endParaRPr lang="ru-RU" sz="4800" b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5" y="1412776"/>
          <a:ext cx="8280918" cy="40917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24135"/>
                <a:gridCol w="3024336"/>
                <a:gridCol w="4032447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 п.п.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Параметр классификации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86965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По наличию приложений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3.1.Кейсы без приложений</a:t>
                      </a:r>
                    </a:p>
                    <a:p>
                      <a:pPr algn="just"/>
                      <a:r>
                        <a:rPr lang="ru-RU" sz="2400" dirty="0" smtClean="0"/>
                        <a:t>3.2.Кейсы с приложениями</a:t>
                      </a:r>
                      <a:endParaRPr lang="ru-RU" sz="2400" dirty="0"/>
                    </a:p>
                  </a:txBody>
                  <a:tcPr/>
                </a:tc>
              </a:tr>
              <a:tr h="86965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По временной последовательности</a:t>
                      </a:r>
                      <a:r>
                        <a:rPr lang="ru-RU" sz="2400" baseline="0" dirty="0" smtClean="0"/>
                        <a:t> материала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4.1.Кейс в режиме от прошлого к настоящему</a:t>
                      </a:r>
                    </a:p>
                    <a:p>
                      <a:pPr algn="just"/>
                      <a:r>
                        <a:rPr lang="ru-RU" sz="2400" dirty="0" smtClean="0"/>
                        <a:t>4.2.Кейс – воспоминание с прокруткой времени назад</a:t>
                      </a:r>
                    </a:p>
                    <a:p>
                      <a:pPr algn="just"/>
                      <a:r>
                        <a:rPr lang="ru-RU" sz="2400" dirty="0" smtClean="0"/>
                        <a:t>4.3.Прогностический кейс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Способ представления материала в кейсе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1.Печатный</a:t>
            </a:r>
          </a:p>
          <a:p>
            <a:r>
              <a:rPr lang="ru-RU" dirty="0" smtClean="0"/>
              <a:t>2.Мультимедиа</a:t>
            </a:r>
          </a:p>
          <a:p>
            <a:r>
              <a:rPr lang="ru-RU" dirty="0" smtClean="0"/>
              <a:t>3.Видео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Требования к кейсу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1.Постановка актуальной проблемы, которую можно обсуждать и которая не имеет однозначного решения</a:t>
            </a:r>
          </a:p>
          <a:p>
            <a:pPr algn="just"/>
            <a:r>
              <a:rPr lang="ru-RU" dirty="0" smtClean="0"/>
              <a:t>2.Соответствие текста поставленным образовательным задачам и теме урока</a:t>
            </a:r>
          </a:p>
          <a:p>
            <a:pPr algn="just"/>
            <a:r>
              <a:rPr lang="ru-RU" dirty="0" smtClean="0"/>
              <a:t>3.Присутствие достаточного количества информации для проведения анализа и нахождения путей решения проблемы</a:t>
            </a:r>
          </a:p>
          <a:p>
            <a:pPr algn="just"/>
            <a:r>
              <a:rPr lang="ru-RU" dirty="0" smtClean="0"/>
              <a:t>4.Отсутствие авторской оценки проблемы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Деятельность учителя при организации работы с кейсом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Первая фаза – творческая работа по поиску или созданию кейса и вопросов для его анализа (за пределами аудитории).</a:t>
            </a:r>
          </a:p>
          <a:p>
            <a:pPr algn="just"/>
            <a:r>
              <a:rPr lang="ru-RU" dirty="0" smtClean="0"/>
              <a:t>Вторая фаза – работа учителя в классе, где он выступает со вступительным и заключительным словом, организует малые группы и дискуссию, оценивает вклад учеников в анализ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Задание группам:</a:t>
            </a:r>
          </a:p>
          <a:p>
            <a:r>
              <a:rPr lang="ru-RU" dirty="0" smtClean="0"/>
              <a:t>1.Оценить достоинства  кейс – </a:t>
            </a:r>
            <a:r>
              <a:rPr lang="ru-RU" dirty="0" err="1" smtClean="0"/>
              <a:t>стади</a:t>
            </a:r>
            <a:endParaRPr lang="ru-RU" dirty="0" smtClean="0"/>
          </a:p>
          <a:p>
            <a:r>
              <a:rPr lang="ru-RU" dirty="0" smtClean="0"/>
              <a:t>2. Перечислить качества учащихся, формируемые технологией  кейс- </a:t>
            </a:r>
            <a:r>
              <a:rPr lang="ru-RU" dirty="0" err="1" smtClean="0"/>
              <a:t>стади</a:t>
            </a:r>
            <a:endParaRPr lang="ru-RU" dirty="0" smtClean="0"/>
          </a:p>
          <a:p>
            <a:r>
              <a:rPr lang="ru-RU" dirty="0" smtClean="0"/>
              <a:t>3. Перечислить возможные виды учебной работы, которые могут быть организованы в образовательном процессе на материале кейса.</a:t>
            </a:r>
          </a:p>
          <a:p>
            <a:r>
              <a:rPr lang="ru-RU" dirty="0" smtClean="0"/>
              <a:t>4.Недостатки технологии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Достоинства метода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1.Каждый участник имеет возможность сопоставить свое мнение с мнением других.</a:t>
            </a:r>
          </a:p>
          <a:p>
            <a:pPr algn="just"/>
            <a:r>
              <a:rPr lang="ru-RU" dirty="0" smtClean="0"/>
              <a:t>2.Высокая степень активности участников.</a:t>
            </a:r>
          </a:p>
          <a:p>
            <a:pPr algn="just"/>
            <a:r>
              <a:rPr lang="ru-RU" dirty="0" smtClean="0"/>
              <a:t>3.Развитие навыков работы в команде.</a:t>
            </a:r>
          </a:p>
          <a:p>
            <a:pPr algn="just"/>
            <a:r>
              <a:rPr lang="ru-RU" dirty="0" smtClean="0"/>
              <a:t>4.Развитие системы ценностей учащихся, их жизненных установок.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Качества учащихся, формируемые методом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1.Умение работать с информацией</a:t>
            </a:r>
          </a:p>
          <a:p>
            <a:pPr algn="just"/>
            <a:r>
              <a:rPr lang="ru-RU" dirty="0" smtClean="0"/>
              <a:t>2.Коммуникативные способности</a:t>
            </a:r>
          </a:p>
          <a:p>
            <a:pPr algn="just"/>
            <a:r>
              <a:rPr lang="ru-RU" dirty="0" smtClean="0"/>
              <a:t>3.Этичность</a:t>
            </a:r>
          </a:p>
          <a:p>
            <a:pPr algn="just"/>
            <a:r>
              <a:rPr lang="ru-RU" dirty="0" smtClean="0"/>
              <a:t>4.Проблемность мышления</a:t>
            </a:r>
          </a:p>
          <a:p>
            <a:pPr algn="just"/>
            <a:r>
              <a:rPr lang="ru-RU" dirty="0" smtClean="0"/>
              <a:t>5.Самооценка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учебной работы, которые могут быть организованы на материале кейса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Недостатки метода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1.Плохо организованное обсуждение может потребовать слишком много времени</a:t>
            </a:r>
          </a:p>
          <a:p>
            <a:r>
              <a:rPr lang="ru-RU" dirty="0" smtClean="0"/>
              <a:t>2.Можно не достичь желаемых результатов, если участники не обладают необходимыми знаниями и опытом</a:t>
            </a:r>
          </a:p>
          <a:p>
            <a:r>
              <a:rPr lang="ru-RU" dirty="0" smtClean="0"/>
              <a:t>3.Высокий уровень требований к квалификации учителя.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Форма  обучения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  <a:solidFill>
            <a:srgbClr val="FFFFFF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 smtClean="0"/>
              <a:t>Урок; занятие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/>
              <a:t>Экскурсия;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/>
              <a:t>Консультация;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/>
              <a:t>Конференция;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2050" name="Picture 2" descr="C:\Documents and Settings\user_2\Рабочий стол\картинки\Boyatde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308178"/>
            <a:ext cx="1874296" cy="254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Спасибо за внимание!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Форма учебного взаимодействия 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286148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индивидуальная;</a:t>
            </a:r>
          </a:p>
          <a:p>
            <a:pPr algn="just"/>
            <a:r>
              <a:rPr lang="ru-RU" sz="3600" dirty="0" smtClean="0"/>
              <a:t>парная;</a:t>
            </a:r>
          </a:p>
          <a:p>
            <a:pPr algn="just"/>
            <a:r>
              <a:rPr lang="ru-RU" sz="3600" dirty="0" smtClean="0"/>
              <a:t>групповая;</a:t>
            </a:r>
          </a:p>
          <a:p>
            <a:pPr algn="just"/>
            <a:r>
              <a:rPr lang="ru-RU" sz="3600" dirty="0" smtClean="0"/>
              <a:t>коллективная;</a:t>
            </a:r>
          </a:p>
          <a:p>
            <a:pPr algn="just"/>
            <a:r>
              <a:rPr lang="ru-RU" sz="3600" dirty="0" smtClean="0"/>
              <a:t>фронтальная.</a:t>
            </a:r>
            <a:endParaRPr lang="ru-RU" sz="3600" dirty="0"/>
          </a:p>
        </p:txBody>
      </p:sp>
      <p:pic>
        <p:nvPicPr>
          <p:cNvPr id="3074" name="Picture 2" descr="C:\Documents and Settings\user_2\Рабочий стол\картинки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65104"/>
            <a:ext cx="1917654" cy="212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Задание № 1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Оцените оптимальное распределение форм организации учебного взаимодействия на разных этапах учебного взаимодействия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pic>
        <p:nvPicPr>
          <p:cNvPr id="4098" name="Picture 2" descr="C:\Documents and Settings\user_2\Рабочий стол\картинки\0001-001-Pravopisanie-bezudarnykh-okonchanij-suschestvitelny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2514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Приём 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539750" indent="-539750" algn="just"/>
            <a:r>
              <a:rPr lang="ru-RU" sz="4000" dirty="0" smtClean="0"/>
              <a:t>элемент метода;</a:t>
            </a:r>
          </a:p>
          <a:p>
            <a:pPr marL="539750" indent="-539750" algn="just"/>
            <a:r>
              <a:rPr lang="ru-RU" sz="4000" dirty="0" smtClean="0"/>
              <a:t>отдельный шаг в реализации метода.</a:t>
            </a:r>
            <a:endParaRPr lang="ru-RU" sz="4000" dirty="0"/>
          </a:p>
        </p:txBody>
      </p:sp>
      <p:pic>
        <p:nvPicPr>
          <p:cNvPr id="5122" name="Picture 2" descr="C:\Documents and Settings\user_2\Рабочий стол\картинки\geeky_girl_reading_perl_book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1821716" cy="224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2638</Words>
  <Application>Microsoft Office PowerPoint</Application>
  <PresentationFormat>Экран (4:3)</PresentationFormat>
  <Paragraphs>406</Paragraphs>
  <Slides>60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Целесообразный выбор педагогических технологий, методов, приёмов</vt:lpstr>
      <vt:lpstr>Часть 1</vt:lpstr>
      <vt:lpstr>Средства</vt:lpstr>
      <vt:lpstr>Средства</vt:lpstr>
      <vt:lpstr>Форма </vt:lpstr>
      <vt:lpstr>Форма  обучения</vt:lpstr>
      <vt:lpstr>Форма учебного взаимодействия </vt:lpstr>
      <vt:lpstr>Задание № 1 </vt:lpstr>
      <vt:lpstr>Приём </vt:lpstr>
      <vt:lpstr>Задание № 2 </vt:lpstr>
      <vt:lpstr>Метод  </vt:lpstr>
      <vt:lpstr>Классификация методов  </vt:lpstr>
      <vt:lpstr>Классификация методов  </vt:lpstr>
      <vt:lpstr>Методы обучения</vt:lpstr>
      <vt:lpstr>Методы обучения</vt:lpstr>
      <vt:lpstr>Методы обучения</vt:lpstr>
      <vt:lpstr>Задание № 3</vt:lpstr>
      <vt:lpstr>Слайд 18</vt:lpstr>
      <vt:lpstr>Технология </vt:lpstr>
      <vt:lpstr>Характерные черты всех педагогических технологий</vt:lpstr>
      <vt:lpstr>Классификация педагогических технологий  (Г.К. Селевко )</vt:lpstr>
      <vt:lpstr>Классификация педагогических технологий (Беспалько)</vt:lpstr>
      <vt:lpstr>Классификация педагогических технологий (Беспалько)</vt:lpstr>
      <vt:lpstr>Классификация педагогических технологий (Беспалько)</vt:lpstr>
      <vt:lpstr>Слайд 25</vt:lpstr>
      <vt:lpstr>Слайд 26</vt:lpstr>
      <vt:lpstr>Слайд 27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Коллективные способы обучения</vt:lpstr>
      <vt:lpstr>Слайд 39</vt:lpstr>
      <vt:lpstr>Синквейн</vt:lpstr>
      <vt:lpstr>Структура синквейна</vt:lpstr>
      <vt:lpstr>Алгоритм работы</vt:lpstr>
      <vt:lpstr>Стадии урока, где используется синквейн:</vt:lpstr>
      <vt:lpstr>Значение синквейнов в формировании УУД</vt:lpstr>
      <vt:lpstr>Пример  и вариант  заданий для учащихся</vt:lpstr>
      <vt:lpstr>Диамант – двойной синквейн</vt:lpstr>
      <vt:lpstr>Пример</vt:lpstr>
      <vt:lpstr>Часть 4 Кейс - стади</vt:lpstr>
      <vt:lpstr>Материалы для создания кейса</vt:lpstr>
      <vt:lpstr>Классификация кейсов</vt:lpstr>
      <vt:lpstr>Классификация кейсов</vt:lpstr>
      <vt:lpstr>Способ представления материала в кейсе</vt:lpstr>
      <vt:lpstr>Требования к кейсу</vt:lpstr>
      <vt:lpstr>Деятельность учителя при организации работы с кейсом</vt:lpstr>
      <vt:lpstr>Задание</vt:lpstr>
      <vt:lpstr>Достоинства метода</vt:lpstr>
      <vt:lpstr>Качества учащихся, формируемые методом </vt:lpstr>
      <vt:lpstr>Виды учебной работы, которые могут быть организованы на материале кейса</vt:lpstr>
      <vt:lpstr>Недостатки метода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пироженка</dc:creator>
  <cp:lastModifiedBy>Чикурова Марина Викторовна</cp:lastModifiedBy>
  <cp:revision>34</cp:revision>
  <dcterms:modified xsi:type="dcterms:W3CDTF">2013-06-08T07:58:53Z</dcterms:modified>
</cp:coreProperties>
</file>