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slideLayouts/slideLayout10.xml" ContentType="application/vnd.openxmlformats-officedocument.presentationml.slideLayout+xml"/>
  <Default Extension="gif" ContentType="image/gif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sldIdLst>
    <p:sldId id="256" r:id="rId2"/>
    <p:sldId id="257" r:id="rId3"/>
    <p:sldId id="259" r:id="rId4"/>
    <p:sldId id="261" r:id="rId5"/>
    <p:sldId id="262" r:id="rId6"/>
    <p:sldId id="263" r:id="rId7"/>
    <p:sldId id="264" r:id="rId8"/>
    <p:sldId id="266" r:id="rId9"/>
    <p:sldId id="267" r:id="rId10"/>
    <p:sldId id="268" r:id="rId11"/>
    <p:sldId id="269" r:id="rId12"/>
    <p:sldId id="270" r:id="rId13"/>
    <p:sldId id="271" r:id="rId14"/>
    <p:sldId id="279" r:id="rId15"/>
    <p:sldId id="272" r:id="rId16"/>
    <p:sldId id="273" r:id="rId17"/>
    <p:sldId id="280" r:id="rId18"/>
    <p:sldId id="282" r:id="rId19"/>
    <p:sldId id="285" r:id="rId20"/>
    <p:sldId id="276" r:id="rId21"/>
    <p:sldId id="288" r:id="rId22"/>
    <p:sldId id="290" r:id="rId23"/>
    <p:sldId id="277" r:id="rId24"/>
    <p:sldId id="291" r:id="rId25"/>
    <p:sldId id="258" r:id="rId2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A94E4"/>
    <a:srgbClr val="CC7AFA"/>
    <a:srgbClr val="FFFF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2838BEF-8BB2-4498-84A7-C5851F593DF1}" styleName="Средний стиль 4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2939" autoAdjust="0"/>
  </p:normalViewPr>
  <p:slideViewPr>
    <p:cSldViewPr>
      <p:cViewPr varScale="1">
        <p:scale>
          <a:sx n="35" d="100"/>
          <a:sy n="35" d="100"/>
        </p:scale>
        <p:origin x="-150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194B35-F058-4BAD-BA77-7770B326F722}" type="datetimeFigureOut">
              <a:rPr lang="ru-RU" smtClean="0"/>
              <a:pPr/>
              <a:t>09.06.2013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639A74-980B-4FF2-8063-D01E77DE34CE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Необходимым условием для развития мотивации учебной деятельности «выступает специально организованная рефлексия учащимися своего отношения к учению, его результатам самому себе</a:t>
            </a:r>
            <a:r>
              <a:rPr lang="ru-RU" baseline="0" dirty="0" smtClean="0"/>
              <a:t> как сущностному «продукту» преобразующей </a:t>
            </a:r>
            <a:r>
              <a:rPr lang="ru-RU" baseline="0" smtClean="0"/>
              <a:t>учебной деятельности.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639A74-980B-4FF2-8063-D01E77DE34CE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639A74-980B-4FF2-8063-D01E77DE34CE}" type="slidenum">
              <a:rPr lang="ru-RU" smtClean="0"/>
              <a:pPr/>
              <a:t>11</a:t>
            </a:fld>
            <a:endParaRPr lang="ru-RU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639A74-980B-4FF2-8063-D01E77DE34CE}" type="slidenum">
              <a:rPr lang="ru-RU" smtClean="0"/>
              <a:pPr/>
              <a:t>12</a:t>
            </a:fld>
            <a:endParaRPr lang="ru-RU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639A74-980B-4FF2-8063-D01E77DE34CE}" type="slidenum">
              <a:rPr lang="ru-RU" smtClean="0"/>
              <a:pPr/>
              <a:t>13</a:t>
            </a:fld>
            <a:endParaRPr lang="ru-RU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639A74-980B-4FF2-8063-D01E77DE34CE}" type="slidenum">
              <a:rPr lang="ru-RU" smtClean="0"/>
              <a:pPr/>
              <a:t>14</a:t>
            </a:fld>
            <a:endParaRPr lang="ru-RU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Облако настроения.</a:t>
            </a:r>
          </a:p>
          <a:p>
            <a:r>
              <a:rPr lang="ru-RU" dirty="0" smtClean="0"/>
              <a:t>Необходимый инструментарий техники: ватман, разноцветный картон, кисть, краски или гуашь, клей – карандаш.</a:t>
            </a:r>
          </a:p>
          <a:p>
            <a:r>
              <a:rPr lang="ru-RU" dirty="0" smtClean="0"/>
              <a:t>Описание техники: На ватмане</a:t>
            </a:r>
            <a:r>
              <a:rPr lang="ru-RU" baseline="0" dirty="0" smtClean="0"/>
              <a:t> пишется название техники, рисуется облако. Ниже облака расположены карманы – эмоции. На первом кармане – лицо с радостным выражением, на втором – спокойно – равнодушным, на третьем – с грустным. В каждом кармане карточки с изображением таких же лиц – эмоций (по количеству участников опроса). Задача каждого участника – определить своё настроение, вынуть изображение эмоции из кармана и наклеить на облако.</a:t>
            </a:r>
          </a:p>
          <a:p>
            <a:r>
              <a:rPr lang="ru-RU" baseline="0" dirty="0" smtClean="0"/>
              <a:t>Примечание: Опрашиваемый решает для себя сам, будет он подписывать лицо – эмоцию или нет.</a:t>
            </a:r>
          </a:p>
          <a:p>
            <a:r>
              <a:rPr lang="ru-RU" baseline="0" dirty="0" smtClean="0"/>
              <a:t>Рекомендации: </a:t>
            </a:r>
          </a:p>
          <a:p>
            <a:pPr>
              <a:buFont typeface="Arial" pitchFamily="34" charset="0"/>
              <a:buChar char="•"/>
            </a:pPr>
            <a:r>
              <a:rPr lang="ru-RU" baseline="0" dirty="0" smtClean="0"/>
              <a:t> для проведения данной техники не обязательно использовать ватман. Форма бумаги может быть меньшего размера, что облегчит подготовку. Чем меньше будут лица – эмоции, тем меньше по размеру понадобится облако.</a:t>
            </a:r>
          </a:p>
          <a:p>
            <a:pPr>
              <a:buFont typeface="Arial" pitchFamily="34" charset="0"/>
              <a:buChar char="•"/>
            </a:pPr>
            <a:r>
              <a:rPr lang="ru-RU" baseline="0" dirty="0" smtClean="0"/>
              <a:t> Обычно у детей младшего школьного возраста появляется желание дорисовать графические эмоции. Не препятствуйте этому, дайте фломастеры, карандаши, пусть занимаются творчеством.</a:t>
            </a:r>
          </a:p>
          <a:p>
            <a:pPr>
              <a:buFont typeface="Arial" pitchFamily="34" charset="0"/>
              <a:buChar char="•"/>
            </a:pPr>
            <a:r>
              <a:rPr lang="ru-RU" baseline="0" dirty="0" smtClean="0"/>
              <a:t> Вариантов настроения может быть больше. Количество предложений зависит от </a:t>
            </a:r>
            <a:r>
              <a:rPr lang="ru-RU" baseline="0" smtClean="0"/>
              <a:t>вашего желания.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639A74-980B-4FF2-8063-D01E77DE34CE}" type="slidenum">
              <a:rPr lang="ru-RU" smtClean="0"/>
              <a:pPr/>
              <a:t>15</a:t>
            </a:fld>
            <a:endParaRPr lang="ru-RU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Корабли</a:t>
            </a:r>
            <a:r>
              <a:rPr lang="ru-RU" baseline="0" dirty="0" smtClean="0"/>
              <a:t> настроения.</a:t>
            </a:r>
          </a:p>
          <a:p>
            <a:r>
              <a:rPr lang="ru-RU" baseline="0" dirty="0" smtClean="0"/>
              <a:t>Необходимый инструментарий техники: лист бумаги, листы А5 (по количеству участников), кисть, краски, картон, шариковые ручки (по количеству участников опроса),  клей – карандаш.</a:t>
            </a:r>
          </a:p>
          <a:p>
            <a:r>
              <a:rPr lang="ru-RU" baseline="0" dirty="0" smtClean="0"/>
              <a:t>Описание техники: На листе бумаги пишется название техники. Рисуется солнце, морские волны. Готовятся картонные или бумажные корабли (по количеству участников опроса). Корабль имеет три и более парусов, на которых пишутся недописанные интересующие участников фразы. Больше фраз – больше парусов. Приклеивается карман. Вкладываются корабли. Каждый участник берёт один корабль. Вписывает своё мнение на каждый парус, приклеивает на общий лист, изображающий море. </a:t>
            </a:r>
          </a:p>
          <a:p>
            <a:r>
              <a:rPr lang="ru-RU" baseline="0" dirty="0" smtClean="0"/>
              <a:t>Примечание: Дети подписывают корабли по желанию.</a:t>
            </a:r>
          </a:p>
          <a:p>
            <a:r>
              <a:rPr lang="ru-RU" baseline="0" dirty="0" smtClean="0"/>
              <a:t>Рекомендации:</a:t>
            </a:r>
          </a:p>
          <a:p>
            <a:pPr>
              <a:buFont typeface="Arial" pitchFamily="34" charset="0"/>
              <a:buChar char="•"/>
            </a:pPr>
            <a:r>
              <a:rPr lang="ru-RU" baseline="0" dirty="0" smtClean="0"/>
              <a:t>Предложенная рефлексивная техника является итоговой. Лучше, если вы использовали в течение всего обозначенного периода различные рефлексивные техники.</a:t>
            </a:r>
          </a:p>
          <a:p>
            <a:pPr>
              <a:buFont typeface="Arial" pitchFamily="34" charset="0"/>
              <a:buChar char="•"/>
            </a:pPr>
            <a:r>
              <a:rPr lang="ru-RU" baseline="0" dirty="0" smtClean="0"/>
              <a:t> Для того, чтобы общий лист с изображением моря в итоге получился ярким и информативным (то есть надписи на кораблях были читабельными), целесообразно использование бумаги – основы большого формата.</a:t>
            </a:r>
          </a:p>
          <a:p>
            <a:pPr>
              <a:buFont typeface="Arial" pitchFamily="34" charset="0"/>
              <a:buChar char="•"/>
            </a:pPr>
            <a:r>
              <a:rPr lang="ru-RU" baseline="0" dirty="0" smtClean="0"/>
              <a:t> Техника предназначена для учащихся возрастной категории от 10 лет </a:t>
            </a:r>
            <a:r>
              <a:rPr lang="ru-RU" baseline="0" smtClean="0"/>
              <a:t>и более.   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639A74-980B-4FF2-8063-D01E77DE34CE}" type="slidenum">
              <a:rPr lang="ru-RU" smtClean="0"/>
              <a:pPr/>
              <a:t>16</a:t>
            </a:fld>
            <a:endParaRPr lang="ru-RU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639A74-980B-4FF2-8063-D01E77DE34CE}" type="slidenum">
              <a:rPr lang="ru-RU" smtClean="0"/>
              <a:pPr/>
              <a:t>17</a:t>
            </a:fld>
            <a:endParaRPr lang="ru-RU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639A74-980B-4FF2-8063-D01E77DE34CE}" type="slidenum">
              <a:rPr lang="ru-RU" smtClean="0"/>
              <a:pPr/>
              <a:t>18</a:t>
            </a:fld>
            <a:endParaRPr lang="ru-RU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639A74-980B-4FF2-8063-D01E77DE34CE}" type="slidenum">
              <a:rPr lang="ru-RU" smtClean="0"/>
              <a:pPr/>
              <a:t>19</a:t>
            </a:fld>
            <a:endParaRPr lang="ru-RU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639A74-980B-4FF2-8063-D01E77DE34CE}" type="slidenum">
              <a:rPr lang="ru-RU" smtClean="0"/>
              <a:pPr/>
              <a:t>20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639A74-980B-4FF2-8063-D01E77DE34CE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err="1" smtClean="0"/>
              <a:t>Синквейны</a:t>
            </a:r>
            <a:r>
              <a:rPr lang="ru-RU" dirty="0" smtClean="0"/>
              <a:t> полезны ученику в качестве инструмента для </a:t>
            </a:r>
            <a:r>
              <a:rPr lang="ru-RU" dirty="0" err="1" smtClean="0"/>
              <a:t>синтезирования</a:t>
            </a:r>
            <a:r>
              <a:rPr lang="ru-RU" dirty="0" smtClean="0"/>
              <a:t> сложной информации. Учителю – в качестве</a:t>
            </a:r>
            <a:r>
              <a:rPr lang="ru-RU" baseline="0" dirty="0" smtClean="0"/>
              <a:t> среза оценки понятийного и словарного багажа учащихся. Он резюмирует информацию, излагает сложные идеи, чувства и представления в нескольких словах. </a:t>
            </a:r>
            <a:r>
              <a:rPr lang="ru-RU" baseline="0" dirty="0" err="1" smtClean="0"/>
              <a:t>Прмеры</a:t>
            </a:r>
            <a:r>
              <a:rPr lang="ru-RU" baseline="0" dirty="0" smtClean="0"/>
              <a:t> синквейна:</a:t>
            </a:r>
          </a:p>
          <a:p>
            <a:r>
              <a:rPr lang="ru-RU" baseline="0" dirty="0" smtClean="0"/>
              <a:t>Учитель</a:t>
            </a:r>
          </a:p>
          <a:p>
            <a:r>
              <a:rPr lang="ru-RU" baseline="0" dirty="0" smtClean="0"/>
              <a:t>Душевный, открытый</a:t>
            </a:r>
          </a:p>
          <a:p>
            <a:r>
              <a:rPr lang="ru-RU" baseline="0" dirty="0" smtClean="0"/>
              <a:t>Любящий, ищущий, думающий</a:t>
            </a:r>
          </a:p>
          <a:p>
            <a:r>
              <a:rPr lang="ru-RU" baseline="0" dirty="0" smtClean="0"/>
              <a:t>Много идей – мало времени</a:t>
            </a:r>
          </a:p>
          <a:p>
            <a:r>
              <a:rPr lang="ru-RU" baseline="0" dirty="0" smtClean="0"/>
              <a:t>Призвание</a:t>
            </a:r>
          </a:p>
          <a:p>
            <a:r>
              <a:rPr lang="ru-RU" baseline="0" dirty="0" smtClean="0"/>
              <a:t>Или:</a:t>
            </a:r>
          </a:p>
          <a:p>
            <a:r>
              <a:rPr lang="ru-RU" baseline="0" dirty="0" smtClean="0"/>
              <a:t>Учитель</a:t>
            </a:r>
          </a:p>
          <a:p>
            <a:r>
              <a:rPr lang="ru-RU" baseline="0" dirty="0" smtClean="0"/>
              <a:t>Суетливый, крикливый</a:t>
            </a:r>
          </a:p>
          <a:p>
            <a:r>
              <a:rPr lang="ru-RU" baseline="0" dirty="0" smtClean="0"/>
              <a:t>Объясняет, объясняет, ждёт</a:t>
            </a:r>
          </a:p>
          <a:p>
            <a:r>
              <a:rPr lang="ru-RU" baseline="0" dirty="0" smtClean="0"/>
              <a:t>Когда окончится эта пытка?</a:t>
            </a:r>
          </a:p>
          <a:p>
            <a:r>
              <a:rPr lang="ru-RU" baseline="0" dirty="0" smtClean="0"/>
              <a:t>Бедолага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639A74-980B-4FF2-8063-D01E77DE34CE}" type="slidenum">
              <a:rPr lang="ru-RU" smtClean="0"/>
              <a:pPr/>
              <a:t>21</a:t>
            </a:fld>
            <a:endParaRPr lang="ru-RU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639A74-980B-4FF2-8063-D01E77DE34CE}" type="slidenum">
              <a:rPr lang="ru-RU" smtClean="0"/>
              <a:pPr/>
              <a:t>22</a:t>
            </a:fld>
            <a:endParaRPr lang="ru-RU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639A74-980B-4FF2-8063-D01E77DE34CE}" type="slidenum">
              <a:rPr lang="ru-RU" smtClean="0"/>
              <a:pPr/>
              <a:t>23</a:t>
            </a:fld>
            <a:endParaRPr lang="ru-RU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639A74-980B-4FF2-8063-D01E77DE34CE}" type="slidenum">
              <a:rPr lang="ru-RU" smtClean="0"/>
              <a:pPr/>
              <a:t>24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Карпов</a:t>
            </a:r>
            <a:r>
              <a:rPr lang="ru-RU" baseline="0" dirty="0" smtClean="0"/>
              <a:t> А.В. Психология  рефлексивных механизмов деятельности. М.: изд-во «</a:t>
            </a:r>
            <a:r>
              <a:rPr lang="ru-RU" baseline="0" smtClean="0"/>
              <a:t>Институт психологии РАН», 2004.-С.32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639A74-980B-4FF2-8063-D01E77DE34CE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639A74-980B-4FF2-8063-D01E77DE34CE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639A74-980B-4FF2-8063-D01E77DE34CE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639A74-980B-4FF2-8063-D01E77DE34CE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639A74-980B-4FF2-8063-D01E77DE34CE}" type="slidenum">
              <a:rPr lang="ru-RU" smtClean="0"/>
              <a:pPr/>
              <a:t>8</a:t>
            </a:fld>
            <a:endParaRPr 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Таким образом, очевидно, что рефлексию возможно провести как итог широкого круга воспитательных</a:t>
            </a:r>
            <a:r>
              <a:rPr lang="ru-RU" baseline="0" dirty="0" smtClean="0"/>
              <a:t> и образовательных мероприятий. Подводя логический итог любого классного мероприятия, родительского собрания, урока с использованием рефлексивных техник, можно говорить о том, что оно  становится более запоминающимся, важным, значимым событием, так как о нём проговорили, проанализировали.</a:t>
            </a:r>
          </a:p>
          <a:p>
            <a:r>
              <a:rPr lang="ru-RU" baseline="0" dirty="0" smtClean="0"/>
              <a:t>Оценивая настроение, не стоит забывать, что урок, мероприятие, родительское собрание, тематический день в лагере, несмотря на всю их яркость, могут оставить не всегда положительный эмоциональный итоговый результат у ребёнка или опрашиваемого взрослого. Есть множество факторов, способных повлиять на настроение аудитории (детской и взрослой). Эти факторы необходимо учитывать при организации </a:t>
            </a:r>
            <a:r>
              <a:rPr lang="ru-RU" baseline="0" smtClean="0"/>
              <a:t>рефлексивной деятельности.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639A74-980B-4FF2-8063-D01E77DE34CE}" type="slidenum">
              <a:rPr lang="ru-RU" smtClean="0"/>
              <a:pPr/>
              <a:t>9</a:t>
            </a:fld>
            <a:endParaRPr lang="ru-R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639A74-980B-4FF2-8063-D01E77DE34CE}" type="slidenum">
              <a:rPr lang="ru-RU" smtClean="0"/>
              <a:pPr/>
              <a:t>10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09.06.2013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09.06.2013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09.06.2013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09.06.2013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09.06.2013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09.06.2013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09.06.2013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09.06.2013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09.06.2013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09.06.2013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09.06.2013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alphaModFix amt="70000"/>
            <a:lum/>
          </a:blip>
          <a:srcRect/>
          <a:stretch>
            <a:fillRect l="-12000" r="-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09.06.2013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42910" y="2714620"/>
            <a:ext cx="7772400" cy="2643206"/>
          </a:xfrm>
          <a:solidFill>
            <a:schemeClr val="bg1"/>
          </a:solidFill>
          <a:ln>
            <a:noFill/>
          </a:ln>
          <a:effectLst>
            <a:glow rad="228600">
              <a:schemeClr val="accent5">
                <a:lumMod val="75000"/>
                <a:alpha val="40000"/>
              </a:schemeClr>
            </a:glow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>
            <a:normAutofit/>
          </a:bodyPr>
          <a:lstStyle/>
          <a:p>
            <a:r>
              <a:rPr lang="ru-RU" sz="8000" b="1" dirty="0" smtClean="0">
                <a:latin typeface="Monotype Corsiva" pitchFamily="66" charset="0"/>
                <a:cs typeface="Lao UI" pitchFamily="34" charset="0"/>
              </a:rPr>
              <a:t>Рефлексивные техники</a:t>
            </a:r>
            <a:endParaRPr lang="ru-RU" sz="8000" b="1" dirty="0">
              <a:latin typeface="Monotype Corsiva" pitchFamily="66" charset="0"/>
              <a:cs typeface="Lao UI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  <a:effectLst>
            <a:glow rad="228600">
              <a:schemeClr val="accent5">
                <a:lumMod val="50000"/>
                <a:alpha val="40000"/>
              </a:schemeClr>
            </a:glow>
          </a:effectLst>
        </p:spPr>
        <p:txBody>
          <a:bodyPr>
            <a:normAutofit/>
          </a:bodyPr>
          <a:lstStyle/>
          <a:p>
            <a:r>
              <a:rPr lang="ru-RU" sz="6600" b="1" dirty="0" smtClean="0">
                <a:latin typeface="Monotype Corsiva" pitchFamily="66" charset="0"/>
              </a:rPr>
              <a:t>Рефлексивные техники</a:t>
            </a:r>
            <a:endParaRPr lang="ru-RU" sz="6600" b="1" dirty="0">
              <a:latin typeface="Monotype Corsiva" pitchFamily="66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500034" y="1714488"/>
            <a:ext cx="8286808" cy="1500198"/>
          </a:xfrm>
          <a:prstGeom prst="round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dirty="0" smtClean="0"/>
              <a:t>Важные аспекты организации рефлексивной деятельности учащихся – ограниченность во времени.</a:t>
            </a:r>
            <a:endParaRPr lang="ru-RU" sz="3200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500034" y="4357694"/>
            <a:ext cx="8286808" cy="1500198"/>
          </a:xfrm>
          <a:prstGeom prst="round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dirty="0" smtClean="0"/>
              <a:t>Техники эмоционального состояния должны быть краткими, лаконичными, быстро проводимыми, ненавязчивыми.</a:t>
            </a:r>
            <a:endParaRPr lang="ru-RU" sz="3200" dirty="0"/>
          </a:p>
        </p:txBody>
      </p:sp>
      <p:sp>
        <p:nvSpPr>
          <p:cNvPr id="8" name="Стрелка вниз 7"/>
          <p:cNvSpPr/>
          <p:nvPr/>
        </p:nvSpPr>
        <p:spPr>
          <a:xfrm>
            <a:off x="3643306" y="3429000"/>
            <a:ext cx="2071702" cy="714380"/>
          </a:xfrm>
          <a:prstGeom prst="down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7" grpId="0" animBg="1"/>
      <p:bldP spid="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214290"/>
            <a:ext cx="8229600" cy="1285884"/>
          </a:xfrm>
          <a:solidFill>
            <a:schemeClr val="bg1"/>
          </a:solidFill>
          <a:effectLst>
            <a:glow rad="228600">
              <a:schemeClr val="accent5">
                <a:lumMod val="50000"/>
                <a:alpha val="40000"/>
              </a:schemeClr>
            </a:glow>
          </a:effectLst>
        </p:spPr>
        <p:txBody>
          <a:bodyPr>
            <a:noAutofit/>
          </a:bodyPr>
          <a:lstStyle/>
          <a:p>
            <a:pPr>
              <a:lnSpc>
                <a:spcPts val="5000"/>
              </a:lnSpc>
            </a:pPr>
            <a:r>
              <a:rPr lang="ru-RU" sz="5400" b="1" dirty="0" smtClean="0">
                <a:latin typeface="Monotype Corsiva" pitchFamily="66" charset="0"/>
              </a:rPr>
              <a:t>Техники эмоционального состояния</a:t>
            </a:r>
            <a:endParaRPr lang="ru-RU" sz="5400" b="1" dirty="0">
              <a:latin typeface="Monotype Corsiva" pitchFamily="66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714348" y="2214554"/>
            <a:ext cx="3786214" cy="1071570"/>
          </a:xfrm>
          <a:prstGeom prst="round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dirty="0" smtClean="0"/>
              <a:t>Вербальные техники</a:t>
            </a:r>
            <a:endParaRPr lang="ru-RU" sz="3200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4857752" y="2214554"/>
            <a:ext cx="3714776" cy="1071570"/>
          </a:xfrm>
          <a:prstGeom prst="round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dirty="0" smtClean="0"/>
              <a:t>Невербальные техники</a:t>
            </a:r>
            <a:endParaRPr lang="ru-RU" sz="3200" dirty="0"/>
          </a:p>
        </p:txBody>
      </p:sp>
      <p:sp>
        <p:nvSpPr>
          <p:cNvPr id="8" name="Стрелка вниз 7"/>
          <p:cNvSpPr/>
          <p:nvPr/>
        </p:nvSpPr>
        <p:spPr>
          <a:xfrm>
            <a:off x="2071670" y="1643050"/>
            <a:ext cx="928694" cy="428628"/>
          </a:xfrm>
          <a:prstGeom prst="down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трелка вниз 8"/>
          <p:cNvSpPr/>
          <p:nvPr/>
        </p:nvSpPr>
        <p:spPr>
          <a:xfrm>
            <a:off x="6072198" y="1643050"/>
            <a:ext cx="928694" cy="428628"/>
          </a:xfrm>
          <a:prstGeom prst="down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214282" y="3929066"/>
            <a:ext cx="2428892" cy="2286016"/>
          </a:xfrm>
          <a:prstGeom prst="round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200" dirty="0" smtClean="0"/>
              <a:t>« + » </a:t>
            </a:r>
          </a:p>
          <a:p>
            <a:pPr algn="ctr"/>
            <a:r>
              <a:rPr lang="ru-RU" sz="2200" dirty="0" smtClean="0"/>
              <a:t>1. Живое, непринуждён-ное общение, проговаривание своих эмоций.</a:t>
            </a:r>
            <a:endParaRPr lang="ru-RU" sz="2200" dirty="0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2786050" y="3929066"/>
            <a:ext cx="1857388" cy="2286016"/>
          </a:xfrm>
          <a:prstGeom prst="round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200" dirty="0" smtClean="0"/>
              <a:t>« - »</a:t>
            </a:r>
          </a:p>
          <a:p>
            <a:pPr algn="ctr"/>
            <a:r>
              <a:rPr lang="ru-RU" sz="2200" dirty="0" smtClean="0"/>
              <a:t>1. Не все могут высказаться искренне.</a:t>
            </a:r>
            <a:endParaRPr lang="ru-RU" sz="2200" dirty="0"/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4929190" y="3929066"/>
            <a:ext cx="2214578" cy="2714644"/>
          </a:xfrm>
          <a:prstGeom prst="round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200" dirty="0" smtClean="0"/>
              <a:t>« + » </a:t>
            </a:r>
          </a:p>
          <a:p>
            <a:pPr marL="182563" indent="-182563" algn="ctr">
              <a:buAutoNum type="arabicPeriod"/>
            </a:pPr>
            <a:r>
              <a:rPr lang="ru-RU" sz="2200" dirty="0" smtClean="0"/>
              <a:t>Каждый может смело выразить  своё мнение.</a:t>
            </a:r>
          </a:p>
          <a:p>
            <a:pPr marL="182563" indent="-182563" algn="ctr">
              <a:buAutoNum type="arabicPeriod"/>
            </a:pPr>
            <a:r>
              <a:rPr lang="ru-RU" sz="2200" dirty="0" smtClean="0"/>
              <a:t>Проводятся намного красочнее</a:t>
            </a:r>
            <a:r>
              <a:rPr lang="ru-RU" sz="2400" dirty="0" smtClean="0"/>
              <a:t>.</a:t>
            </a: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7286612" y="3929066"/>
            <a:ext cx="1643106" cy="2286016"/>
          </a:xfrm>
          <a:prstGeom prst="round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200" dirty="0" smtClean="0"/>
              <a:t>« - »</a:t>
            </a:r>
          </a:p>
          <a:p>
            <a:pPr algn="ctr"/>
            <a:r>
              <a:rPr lang="ru-RU" sz="2200" dirty="0" smtClean="0"/>
              <a:t>1. Отсутствие живого общения.</a:t>
            </a:r>
            <a:endParaRPr lang="ru-RU" sz="2200" dirty="0"/>
          </a:p>
        </p:txBody>
      </p:sp>
      <p:sp>
        <p:nvSpPr>
          <p:cNvPr id="14" name="Стрелка вниз 13"/>
          <p:cNvSpPr/>
          <p:nvPr/>
        </p:nvSpPr>
        <p:spPr>
          <a:xfrm>
            <a:off x="1000100" y="3429000"/>
            <a:ext cx="704856" cy="347666"/>
          </a:xfrm>
          <a:prstGeom prst="down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Стрелка вниз 14"/>
          <p:cNvSpPr/>
          <p:nvPr/>
        </p:nvSpPr>
        <p:spPr>
          <a:xfrm>
            <a:off x="3286116" y="3429000"/>
            <a:ext cx="704856" cy="347666"/>
          </a:xfrm>
          <a:prstGeom prst="down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Стрелка вниз 15"/>
          <p:cNvSpPr/>
          <p:nvPr/>
        </p:nvSpPr>
        <p:spPr>
          <a:xfrm>
            <a:off x="7643834" y="3429000"/>
            <a:ext cx="704856" cy="347666"/>
          </a:xfrm>
          <a:prstGeom prst="down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Стрелка вниз 16"/>
          <p:cNvSpPr/>
          <p:nvPr/>
        </p:nvSpPr>
        <p:spPr>
          <a:xfrm>
            <a:off x="5572132" y="3429000"/>
            <a:ext cx="704856" cy="347666"/>
          </a:xfrm>
          <a:prstGeom prst="down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  <a:effectLst>
            <a:glow rad="228600">
              <a:schemeClr val="accent5">
                <a:lumMod val="50000"/>
                <a:alpha val="40000"/>
              </a:schemeClr>
            </a:glow>
          </a:effectLst>
        </p:spPr>
        <p:txBody>
          <a:bodyPr>
            <a:normAutofit fontScale="90000"/>
          </a:bodyPr>
          <a:lstStyle/>
          <a:p>
            <a:pPr>
              <a:lnSpc>
                <a:spcPts val="5000"/>
              </a:lnSpc>
            </a:pPr>
            <a:r>
              <a:rPr lang="ru-RU" sz="5400" b="1" dirty="0" smtClean="0">
                <a:latin typeface="Monotype Corsiva" pitchFamily="66" charset="0"/>
              </a:rPr>
              <a:t>1. Вербальные техники эмоционального состояния</a:t>
            </a:r>
            <a:endParaRPr lang="ru-RU" sz="5400" b="1" dirty="0">
              <a:latin typeface="Monotype Corsiva" pitchFamily="66" charset="0"/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214282" y="1600200"/>
            <a:ext cx="8715436" cy="4972072"/>
          </a:xfrm>
          <a:solidFill>
            <a:srgbClr val="FFFFFF">
              <a:alpha val="50196"/>
            </a:srgbClr>
          </a:solidFill>
        </p:spPr>
        <p:txBody>
          <a:bodyPr>
            <a:noAutofit/>
          </a:bodyPr>
          <a:lstStyle/>
          <a:p>
            <a:pPr marL="514350" indent="-514350" algn="just">
              <a:buNone/>
            </a:pPr>
            <a:r>
              <a:rPr lang="ru-RU" b="1" i="1" dirty="0" smtClean="0"/>
              <a:t>Пример № 1. Фотосъёмка.</a:t>
            </a:r>
          </a:p>
          <a:p>
            <a:pPr marL="0" indent="0" algn="just">
              <a:buNone/>
            </a:pPr>
            <a:r>
              <a:rPr lang="ru-RU" u="sng" dirty="0" smtClean="0"/>
              <a:t>Описание: </a:t>
            </a:r>
            <a:r>
              <a:rPr lang="ru-RU" dirty="0" smtClean="0"/>
              <a:t>Представьте, что сегодня весь урок (педсовет, родительское собрание) снимал фотограф. Но, увы, из-за неумелости фотографа плёнка засветилась. Давайте попробуем восстановить каждый кадр этой плёнки.</a:t>
            </a:r>
          </a:p>
          <a:p>
            <a:pPr marL="514350" indent="-514350" algn="just">
              <a:buNone/>
            </a:pPr>
            <a:r>
              <a:rPr lang="ru-RU" dirty="0" smtClean="0"/>
              <a:t>«Восстанавливаются»:</a:t>
            </a:r>
          </a:p>
          <a:p>
            <a:pPr marL="514350" indent="-514350" algn="just">
              <a:buNone/>
            </a:pPr>
            <a:r>
              <a:rPr lang="ru-RU" dirty="0" smtClean="0"/>
              <a:t>а) самые яркие, эмоциональные кадры;</a:t>
            </a:r>
          </a:p>
          <a:p>
            <a:pPr marL="514350" indent="-514350" algn="just">
              <a:buNone/>
            </a:pPr>
            <a:r>
              <a:rPr lang="ru-RU" dirty="0" smtClean="0"/>
              <a:t>б) кадры, которые получились «не очень»!</a:t>
            </a:r>
            <a:endParaRPr lang="ru-RU" dirty="0"/>
          </a:p>
        </p:txBody>
      </p:sp>
      <p:pic>
        <p:nvPicPr>
          <p:cNvPr id="6146" name="Picture 2" descr="D:\РАБОЧИЕ ПАПКИ\Новая папка\анимированные картинки\tehnika-212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00958" y="4500570"/>
            <a:ext cx="1190625" cy="13811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uiExpand="1" build="p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  <a:effectLst>
            <a:glow rad="228600">
              <a:schemeClr val="accent5">
                <a:lumMod val="50000"/>
                <a:alpha val="40000"/>
              </a:schemeClr>
            </a:glow>
          </a:effectLst>
        </p:spPr>
        <p:txBody>
          <a:bodyPr>
            <a:normAutofit fontScale="90000"/>
          </a:bodyPr>
          <a:lstStyle/>
          <a:p>
            <a:r>
              <a:rPr lang="ru-RU" sz="5400" b="1" dirty="0" smtClean="0">
                <a:latin typeface="Monotype Corsiva" pitchFamily="66" charset="0"/>
              </a:rPr>
              <a:t>1. Вербальные техники эмоционального состояния</a:t>
            </a:r>
            <a:endParaRPr lang="ru-RU" sz="5400" b="1" dirty="0">
              <a:latin typeface="Monotype Corsiva" pitchFamily="66" charset="0"/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214282" y="1600200"/>
            <a:ext cx="8715436" cy="4972072"/>
          </a:xfrm>
          <a:solidFill>
            <a:srgbClr val="FFFFFF">
              <a:alpha val="50196"/>
            </a:srgbClr>
          </a:solidFill>
        </p:spPr>
        <p:txBody>
          <a:bodyPr>
            <a:noAutofit/>
          </a:bodyPr>
          <a:lstStyle/>
          <a:p>
            <a:pPr marL="514350" indent="-514350" algn="just">
              <a:buNone/>
            </a:pPr>
            <a:r>
              <a:rPr lang="ru-RU" b="1" i="1" dirty="0" smtClean="0"/>
              <a:t>Пример № 2. Если бы я был волшебником.</a:t>
            </a:r>
          </a:p>
          <a:p>
            <a:pPr marL="0" indent="0" algn="just">
              <a:buNone/>
            </a:pPr>
            <a:r>
              <a:rPr lang="ru-RU" u="sng" dirty="0" smtClean="0"/>
              <a:t>Описание:</a:t>
            </a:r>
            <a:r>
              <a:rPr lang="ru-RU" dirty="0" smtClean="0"/>
              <a:t> Если бы Вы были волшебником, то сегодня …….</a:t>
            </a:r>
          </a:p>
          <a:p>
            <a:pPr marL="715963" indent="-533400" algn="just"/>
            <a:r>
              <a:rPr lang="ru-RU" dirty="0" smtClean="0"/>
              <a:t>похвалили...</a:t>
            </a:r>
          </a:p>
          <a:p>
            <a:pPr marL="715963" indent="-533400" algn="just"/>
            <a:r>
              <a:rPr lang="ru-RU" dirty="0" smtClean="0"/>
              <a:t>добавили…</a:t>
            </a:r>
          </a:p>
          <a:p>
            <a:pPr marL="715963" indent="-533400" algn="just"/>
            <a:r>
              <a:rPr lang="ru-RU" dirty="0" smtClean="0"/>
              <a:t>исправили…</a:t>
            </a:r>
          </a:p>
          <a:p>
            <a:pPr marL="715963" indent="-533400" algn="just"/>
            <a:r>
              <a:rPr lang="ru-RU" dirty="0" smtClean="0"/>
              <a:t>убрали…</a:t>
            </a:r>
          </a:p>
        </p:txBody>
      </p:sp>
      <p:pic>
        <p:nvPicPr>
          <p:cNvPr id="7171" name="Picture 3" descr="D:\РАБОЧИЕ ПАПКИ\Новая папка\анимированные картинки\28R3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15074" y="4256172"/>
            <a:ext cx="2571768" cy="203034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  <a:effectLst>
            <a:glow rad="228600">
              <a:schemeClr val="accent5">
                <a:lumMod val="50000"/>
                <a:alpha val="40000"/>
              </a:schemeClr>
            </a:glow>
          </a:effectLst>
        </p:spPr>
        <p:txBody>
          <a:bodyPr>
            <a:normAutofit fontScale="90000"/>
          </a:bodyPr>
          <a:lstStyle/>
          <a:p>
            <a:r>
              <a:rPr lang="ru-RU" sz="5400" b="1" dirty="0" smtClean="0">
                <a:latin typeface="Monotype Corsiva" pitchFamily="66" charset="0"/>
              </a:rPr>
              <a:t>1. Вербальные техники эмоционального состояния</a:t>
            </a:r>
            <a:endParaRPr lang="ru-RU" sz="5400" b="1" dirty="0">
              <a:latin typeface="Monotype Corsiva" pitchFamily="66" charset="0"/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214282" y="1600200"/>
            <a:ext cx="8715436" cy="4972072"/>
          </a:xfrm>
          <a:solidFill>
            <a:srgbClr val="FFFFFF">
              <a:alpha val="50196"/>
            </a:srgbClr>
          </a:solidFill>
        </p:spPr>
        <p:txBody>
          <a:bodyPr>
            <a:noAutofit/>
          </a:bodyPr>
          <a:lstStyle/>
          <a:p>
            <a:pPr marL="514350" indent="-514350" algn="just">
              <a:buNone/>
            </a:pPr>
            <a:r>
              <a:rPr lang="ru-RU" b="1" i="1" dirty="0" smtClean="0"/>
              <a:t>Пример № 3. Ассоциации.</a:t>
            </a:r>
          </a:p>
          <a:p>
            <a:pPr marL="0" indent="0" algn="just">
              <a:buNone/>
            </a:pPr>
            <a:r>
              <a:rPr lang="ru-RU" u="sng" dirty="0" smtClean="0"/>
              <a:t>Вариант № 1.</a:t>
            </a:r>
            <a:r>
              <a:rPr lang="ru-RU" dirty="0" smtClean="0"/>
              <a:t> Обучающимся предлагается подумать и высказаться, на что похож проведённый урок. Сделать это можно по очереди, передавая право голоса друг другу с помощью какого – либо предмета.</a:t>
            </a:r>
          </a:p>
          <a:p>
            <a:pPr marL="0" indent="0" algn="just">
              <a:buNone/>
            </a:pPr>
            <a:r>
              <a:rPr lang="ru-RU" u="sng" dirty="0" smtClean="0"/>
              <a:t>Вариант № 2</a:t>
            </a:r>
            <a:r>
              <a:rPr lang="ru-RU" dirty="0" smtClean="0"/>
              <a:t>. Подумать и высказаться, с чем  учащийся мог бы ассоциировать себя на уроке (труженик, лентяй, пчёлка…).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  <a:effectLst>
            <a:glow rad="228600">
              <a:schemeClr val="accent5">
                <a:lumMod val="50000"/>
                <a:alpha val="40000"/>
              </a:schemeClr>
            </a:glow>
          </a:effectLst>
        </p:spPr>
        <p:txBody>
          <a:bodyPr>
            <a:normAutofit fontScale="90000"/>
          </a:bodyPr>
          <a:lstStyle/>
          <a:p>
            <a:pPr>
              <a:lnSpc>
                <a:spcPts val="5000"/>
              </a:lnSpc>
            </a:pPr>
            <a:r>
              <a:rPr lang="ru-RU" sz="5400" b="1" dirty="0" smtClean="0">
                <a:latin typeface="Monotype Corsiva" pitchFamily="66" charset="0"/>
              </a:rPr>
              <a:t>2. Невербальные техники эмоционального состояния</a:t>
            </a:r>
            <a:endParaRPr lang="ru-RU" sz="5400" b="1" dirty="0">
              <a:latin typeface="Monotype Corsiva" pitchFamily="66" charset="0"/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214282" y="1600200"/>
            <a:ext cx="8715436" cy="4972072"/>
          </a:xfrm>
          <a:solidFill>
            <a:srgbClr val="FFFFFF">
              <a:alpha val="50196"/>
            </a:srgbClr>
          </a:solidFill>
        </p:spPr>
        <p:txBody>
          <a:bodyPr>
            <a:noAutofit/>
          </a:bodyPr>
          <a:lstStyle/>
          <a:p>
            <a:pPr marL="514350" indent="-514350" algn="just">
              <a:buNone/>
            </a:pPr>
            <a:r>
              <a:rPr lang="ru-RU" b="1" i="1" dirty="0" smtClean="0"/>
              <a:t>Пример № 1. Облако настроения.</a:t>
            </a:r>
          </a:p>
        </p:txBody>
      </p:sp>
      <p:sp>
        <p:nvSpPr>
          <p:cNvPr id="6" name="Облако 5"/>
          <p:cNvSpPr/>
          <p:nvPr/>
        </p:nvSpPr>
        <p:spPr>
          <a:xfrm>
            <a:off x="1285852" y="2357430"/>
            <a:ext cx="6143668" cy="2928958"/>
          </a:xfrm>
          <a:prstGeom prst="cloud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Улыбающееся лицо 6"/>
          <p:cNvSpPr/>
          <p:nvPr/>
        </p:nvSpPr>
        <p:spPr>
          <a:xfrm>
            <a:off x="1357290" y="4071942"/>
            <a:ext cx="1428760" cy="1285884"/>
          </a:xfrm>
          <a:prstGeom prst="smileyFace">
            <a:avLst>
              <a:gd name="adj" fmla="val 4653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Улыбающееся лицо 7"/>
          <p:cNvSpPr/>
          <p:nvPr/>
        </p:nvSpPr>
        <p:spPr>
          <a:xfrm>
            <a:off x="3786182" y="4929198"/>
            <a:ext cx="1428760" cy="1285884"/>
          </a:xfrm>
          <a:prstGeom prst="smileyFace">
            <a:avLst>
              <a:gd name="adj" fmla="val -88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Улыбающееся лицо 8"/>
          <p:cNvSpPr/>
          <p:nvPr/>
        </p:nvSpPr>
        <p:spPr>
          <a:xfrm>
            <a:off x="6357950" y="4000504"/>
            <a:ext cx="1428760" cy="1285884"/>
          </a:xfrm>
          <a:prstGeom prst="smileyFace">
            <a:avLst>
              <a:gd name="adj" fmla="val -4653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8194" name="Picture 2" descr="D:\РАБОЧИЕ ПАПКИ\Новая папка\анимированные картинки\37R5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86644" y="5278450"/>
            <a:ext cx="1428754" cy="127000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  <p:bldP spid="6" grpId="0" animBg="1"/>
      <p:bldP spid="7" grpId="0" animBg="1"/>
      <p:bldP spid="8" grpId="0" animBg="1"/>
      <p:bldP spid="9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  <a:effectLst>
            <a:glow rad="228600">
              <a:schemeClr val="accent5">
                <a:lumMod val="50000"/>
                <a:alpha val="40000"/>
              </a:schemeClr>
            </a:glow>
          </a:effectLst>
        </p:spPr>
        <p:txBody>
          <a:bodyPr>
            <a:normAutofit fontScale="90000"/>
          </a:bodyPr>
          <a:lstStyle/>
          <a:p>
            <a:r>
              <a:rPr lang="ru-RU" sz="5400" b="1" dirty="0" smtClean="0">
                <a:latin typeface="Monotype Corsiva" pitchFamily="66" charset="0"/>
              </a:rPr>
              <a:t>2. Невербальные техники эмоционального состояния</a:t>
            </a:r>
            <a:endParaRPr lang="ru-RU" sz="5400" b="1" dirty="0">
              <a:latin typeface="Monotype Corsiva" pitchFamily="66" charset="0"/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214282" y="1600200"/>
            <a:ext cx="8715436" cy="4972072"/>
          </a:xfrm>
          <a:solidFill>
            <a:srgbClr val="FFFFFF">
              <a:alpha val="50196"/>
            </a:srgbClr>
          </a:solidFill>
        </p:spPr>
        <p:txBody>
          <a:bodyPr>
            <a:noAutofit/>
          </a:bodyPr>
          <a:lstStyle/>
          <a:p>
            <a:pPr marL="514350" indent="-514350" algn="just">
              <a:buNone/>
            </a:pPr>
            <a:r>
              <a:rPr lang="ru-RU" b="1" i="1" dirty="0" smtClean="0"/>
              <a:t>Пример № 2. Корабли.</a:t>
            </a:r>
          </a:p>
        </p:txBody>
      </p:sp>
      <p:sp>
        <p:nvSpPr>
          <p:cNvPr id="6" name="Блок-схема: ручное управление 5"/>
          <p:cNvSpPr/>
          <p:nvPr/>
        </p:nvSpPr>
        <p:spPr>
          <a:xfrm>
            <a:off x="1785918" y="4786322"/>
            <a:ext cx="5715040" cy="1071570"/>
          </a:xfrm>
          <a:prstGeom prst="flowChartManualOperation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Блок-схема: перфолента 6"/>
          <p:cNvSpPr/>
          <p:nvPr/>
        </p:nvSpPr>
        <p:spPr>
          <a:xfrm rot="5400000">
            <a:off x="2178827" y="2750339"/>
            <a:ext cx="1071570" cy="2000264"/>
          </a:xfrm>
          <a:prstGeom prst="flowChartPunchedTape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8" name="Блок-схема: перфолента 7"/>
          <p:cNvSpPr/>
          <p:nvPr/>
        </p:nvSpPr>
        <p:spPr>
          <a:xfrm rot="5400000">
            <a:off x="3536149" y="2536025"/>
            <a:ext cx="1857388" cy="1928826"/>
          </a:xfrm>
          <a:prstGeom prst="flowChartPunchedTape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Блок-схема: перфолента 8"/>
          <p:cNvSpPr/>
          <p:nvPr/>
        </p:nvSpPr>
        <p:spPr>
          <a:xfrm rot="5400000">
            <a:off x="5643570" y="3286124"/>
            <a:ext cx="1143008" cy="1428760"/>
          </a:xfrm>
          <a:prstGeom prst="flowChartPunchedTape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2786050" y="4286256"/>
            <a:ext cx="142876" cy="500066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4357686" y="2285992"/>
            <a:ext cx="142876" cy="285752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4500562" y="4429132"/>
            <a:ext cx="142876" cy="357190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5929322" y="4572008"/>
            <a:ext cx="142876" cy="214314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Стрелка вправо 13"/>
          <p:cNvSpPr/>
          <p:nvPr/>
        </p:nvSpPr>
        <p:spPr>
          <a:xfrm>
            <a:off x="4214810" y="2000240"/>
            <a:ext cx="571504" cy="428628"/>
          </a:xfrm>
          <a:prstGeom prst="rightArrow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TextBox 15"/>
          <p:cNvSpPr txBox="1"/>
          <p:nvPr/>
        </p:nvSpPr>
        <p:spPr>
          <a:xfrm>
            <a:off x="2071670" y="3500438"/>
            <a:ext cx="15001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понравилось</a:t>
            </a:r>
            <a:endParaRPr lang="ru-RU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5429256" y="3714752"/>
            <a:ext cx="15001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Совет: </a:t>
            </a:r>
            <a:endParaRPr lang="ru-RU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3714744" y="3071810"/>
            <a:ext cx="150019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не</a:t>
            </a:r>
          </a:p>
          <a:p>
            <a:pPr algn="ctr"/>
            <a:r>
              <a:rPr lang="ru-RU" b="1" dirty="0" smtClean="0"/>
              <a:t>понравилось</a:t>
            </a: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6" grpId="0"/>
      <p:bldP spid="17" grpId="0"/>
      <p:bldP spid="18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  <a:effectLst>
            <a:glow rad="228600">
              <a:schemeClr val="accent5">
                <a:lumMod val="50000"/>
                <a:alpha val="40000"/>
              </a:schemeClr>
            </a:glow>
          </a:effectLst>
        </p:spPr>
        <p:txBody>
          <a:bodyPr>
            <a:normAutofit fontScale="90000"/>
          </a:bodyPr>
          <a:lstStyle/>
          <a:p>
            <a:r>
              <a:rPr lang="ru-RU" sz="5400" b="1" dirty="0" smtClean="0">
                <a:latin typeface="Monotype Corsiva" pitchFamily="66" charset="0"/>
              </a:rPr>
              <a:t>2. Невербальные техники эмоционального состояния</a:t>
            </a:r>
            <a:endParaRPr lang="ru-RU" sz="5400" b="1" dirty="0">
              <a:latin typeface="Monotype Corsiva" pitchFamily="66" charset="0"/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214282" y="1600200"/>
            <a:ext cx="8715436" cy="4972072"/>
          </a:xfrm>
          <a:solidFill>
            <a:srgbClr val="FFFFFF">
              <a:alpha val="50196"/>
            </a:srgbClr>
          </a:solidFill>
        </p:spPr>
        <p:txBody>
          <a:bodyPr>
            <a:noAutofit/>
          </a:bodyPr>
          <a:lstStyle/>
          <a:p>
            <a:pPr marL="514350" indent="-514350" algn="just">
              <a:buNone/>
            </a:pPr>
            <a:r>
              <a:rPr lang="ru-RU" b="1" i="1" dirty="0" smtClean="0"/>
              <a:t>Пример № 3. Мишень настроения.</a:t>
            </a:r>
          </a:p>
        </p:txBody>
      </p:sp>
      <p:sp>
        <p:nvSpPr>
          <p:cNvPr id="19" name="Овал 18"/>
          <p:cNvSpPr/>
          <p:nvPr/>
        </p:nvSpPr>
        <p:spPr>
          <a:xfrm>
            <a:off x="928662" y="2214554"/>
            <a:ext cx="4572032" cy="4214842"/>
          </a:xfrm>
          <a:prstGeom prst="ellipse">
            <a:avLst/>
          </a:prstGeom>
          <a:solidFill>
            <a:srgbClr val="FA94E4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0" name="Овал 19"/>
          <p:cNvSpPr/>
          <p:nvPr/>
        </p:nvSpPr>
        <p:spPr>
          <a:xfrm>
            <a:off x="1428728" y="2643182"/>
            <a:ext cx="3643338" cy="3357586"/>
          </a:xfrm>
          <a:prstGeom prst="ellipse">
            <a:avLst/>
          </a:prstGeom>
          <a:solidFill>
            <a:srgbClr val="CC7AFA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Овал 20"/>
          <p:cNvSpPr/>
          <p:nvPr/>
        </p:nvSpPr>
        <p:spPr>
          <a:xfrm>
            <a:off x="1928794" y="3143248"/>
            <a:ext cx="2714644" cy="2500330"/>
          </a:xfrm>
          <a:prstGeom prst="ellipse">
            <a:avLst/>
          </a:prstGeom>
          <a:solidFill>
            <a:srgbClr val="FA94E4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Овал 21"/>
          <p:cNvSpPr/>
          <p:nvPr/>
        </p:nvSpPr>
        <p:spPr>
          <a:xfrm>
            <a:off x="2357422" y="3500438"/>
            <a:ext cx="1928826" cy="1785950"/>
          </a:xfrm>
          <a:prstGeom prst="ellipse">
            <a:avLst/>
          </a:prstGeom>
          <a:solidFill>
            <a:srgbClr val="CC7AFA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Овал 22"/>
          <p:cNvSpPr/>
          <p:nvPr/>
        </p:nvSpPr>
        <p:spPr>
          <a:xfrm>
            <a:off x="2786050" y="3857628"/>
            <a:ext cx="1143008" cy="1000132"/>
          </a:xfrm>
          <a:prstGeom prst="ellipse">
            <a:avLst/>
          </a:prstGeom>
          <a:solidFill>
            <a:srgbClr val="FA94E4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5" name="TextBox 24"/>
          <p:cNvSpPr txBox="1"/>
          <p:nvPr/>
        </p:nvSpPr>
        <p:spPr>
          <a:xfrm>
            <a:off x="3071802" y="4071942"/>
            <a:ext cx="5715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10</a:t>
            </a:r>
            <a:endParaRPr lang="ru-RU" sz="2400" b="1" dirty="0"/>
          </a:p>
        </p:txBody>
      </p:sp>
      <p:sp>
        <p:nvSpPr>
          <p:cNvPr id="26" name="TextBox 25"/>
          <p:cNvSpPr txBox="1"/>
          <p:nvPr/>
        </p:nvSpPr>
        <p:spPr>
          <a:xfrm>
            <a:off x="2428860" y="4071942"/>
            <a:ext cx="5715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9</a:t>
            </a:r>
            <a:endParaRPr lang="ru-RU" sz="2400" b="1" dirty="0"/>
          </a:p>
        </p:txBody>
      </p:sp>
      <p:sp>
        <p:nvSpPr>
          <p:cNvPr id="27" name="TextBox 26"/>
          <p:cNvSpPr txBox="1"/>
          <p:nvPr/>
        </p:nvSpPr>
        <p:spPr>
          <a:xfrm>
            <a:off x="2000232" y="4071942"/>
            <a:ext cx="5715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8</a:t>
            </a:r>
            <a:endParaRPr lang="ru-RU" sz="2400" b="1" dirty="0"/>
          </a:p>
        </p:txBody>
      </p:sp>
      <p:sp>
        <p:nvSpPr>
          <p:cNvPr id="28" name="TextBox 27"/>
          <p:cNvSpPr txBox="1"/>
          <p:nvPr/>
        </p:nvSpPr>
        <p:spPr>
          <a:xfrm>
            <a:off x="1500166" y="4071942"/>
            <a:ext cx="5715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7</a:t>
            </a:r>
            <a:endParaRPr lang="ru-RU" sz="2400" b="1" dirty="0"/>
          </a:p>
        </p:txBody>
      </p:sp>
      <p:sp>
        <p:nvSpPr>
          <p:cNvPr id="29" name="TextBox 28"/>
          <p:cNvSpPr txBox="1"/>
          <p:nvPr/>
        </p:nvSpPr>
        <p:spPr>
          <a:xfrm>
            <a:off x="1071538" y="4071942"/>
            <a:ext cx="5715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6</a:t>
            </a:r>
            <a:endParaRPr lang="ru-RU" sz="2400" b="1" dirty="0"/>
          </a:p>
        </p:txBody>
      </p:sp>
      <p:sp>
        <p:nvSpPr>
          <p:cNvPr id="30" name="TextBox 29"/>
          <p:cNvSpPr txBox="1"/>
          <p:nvPr/>
        </p:nvSpPr>
        <p:spPr>
          <a:xfrm>
            <a:off x="5643570" y="2357430"/>
            <a:ext cx="3214710" cy="27853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500" dirty="0" smtClean="0"/>
              <a:t>«Хорошо» в 10 окружности.</a:t>
            </a:r>
          </a:p>
          <a:p>
            <a:pPr algn="just"/>
            <a:r>
              <a:rPr lang="ru-RU" sz="2500" b="1" dirty="0" smtClean="0"/>
              <a:t>Задание</a:t>
            </a:r>
            <a:r>
              <a:rPr lang="ru-RU" sz="2500" dirty="0" smtClean="0"/>
              <a:t>: Учащиеся отмечают на мишени степень усвоения материала или своё настроение и т.д.</a:t>
            </a:r>
            <a:endParaRPr lang="ru-RU" sz="25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19" grpId="0" animBg="1"/>
      <p:bldP spid="20" grpId="0" animBg="1"/>
      <p:bldP spid="21" grpId="0" animBg="1"/>
      <p:bldP spid="22" grpId="0" animBg="1"/>
      <p:bldP spid="23" grpId="0" animBg="1"/>
      <p:bldP spid="25" grpId="0"/>
      <p:bldP spid="26" grpId="0"/>
      <p:bldP spid="27" grpId="0"/>
      <p:bldP spid="28" grpId="0"/>
      <p:bldP spid="29" grpId="0"/>
      <p:bldP spid="30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11288"/>
          </a:xfrm>
          <a:solidFill>
            <a:schemeClr val="bg1"/>
          </a:solidFill>
          <a:effectLst>
            <a:glow rad="228600">
              <a:schemeClr val="accent5">
                <a:lumMod val="50000"/>
                <a:alpha val="40000"/>
              </a:schemeClr>
            </a:glow>
          </a:effectLst>
        </p:spPr>
        <p:txBody>
          <a:bodyPr>
            <a:noAutofit/>
          </a:bodyPr>
          <a:lstStyle/>
          <a:p>
            <a:pPr>
              <a:lnSpc>
                <a:spcPts val="4400"/>
              </a:lnSpc>
            </a:pPr>
            <a:r>
              <a:rPr lang="ru-RU" sz="4000" b="1" dirty="0" smtClean="0">
                <a:latin typeface="Monotype Corsiva" pitchFamily="66" charset="0"/>
              </a:rPr>
              <a:t>3. Техники рефлексии, направленные на анализ собственной деятельности обучающегося</a:t>
            </a:r>
            <a:endParaRPr lang="ru-RU" sz="4000" b="1" dirty="0">
              <a:latin typeface="Monotype Corsiva" pitchFamily="66" charset="0"/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214282" y="1928802"/>
            <a:ext cx="8715436" cy="4643470"/>
          </a:xfrm>
          <a:solidFill>
            <a:srgbClr val="FFFFFF">
              <a:alpha val="50196"/>
            </a:srgbClr>
          </a:solidFill>
        </p:spPr>
        <p:txBody>
          <a:bodyPr>
            <a:noAutofit/>
          </a:bodyPr>
          <a:lstStyle/>
          <a:p>
            <a:pPr marL="514350" indent="-514350" algn="just">
              <a:spcBef>
                <a:spcPts val="0"/>
              </a:spcBef>
              <a:buNone/>
            </a:pPr>
            <a:r>
              <a:rPr lang="ru-RU" sz="2300" b="1" i="1" dirty="0" smtClean="0"/>
              <a:t>Пример № 2. Теннисный мяч.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2300" dirty="0" smtClean="0"/>
              <a:t>В начале урока учитель начинает предложение, продолжение которого договаривает  тот ученик, которому бросают мяч (лучше маленький, можно теннисный). 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2300" dirty="0" smtClean="0"/>
              <a:t>Пример проведения техники: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2300" dirty="0" smtClean="0"/>
              <a:t>Учитель: Ты пришёл сегодня на урок с желанием…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2300" dirty="0" smtClean="0"/>
              <a:t>А (ловит мяч и продолжает) … получить знания (бросает мяч ученику Б).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2300" dirty="0" smtClean="0"/>
              <a:t>Б (продолжает цепочку ответов) … узнать новое о… (бросает мяч ученику В).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2300" dirty="0" smtClean="0"/>
              <a:t>В (ловит мяч и продолжает) … получить хорошую оценку …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2300" dirty="0" smtClean="0"/>
              <a:t>В конце урока учитель меняет ключевое предложение: «Сегодня</a:t>
            </a:r>
            <a:r>
              <a:rPr lang="ru-RU" sz="2300" dirty="0"/>
              <a:t> </a:t>
            </a:r>
            <a:r>
              <a:rPr lang="ru-RU" sz="2300" dirty="0" smtClean="0"/>
              <a:t>я узнал…», «Было интересно …», «Было трудно…», «У меня получилось…», «Мне захотелось…».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uiExpand="1" build="p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11288"/>
          </a:xfrm>
          <a:solidFill>
            <a:schemeClr val="bg1"/>
          </a:solidFill>
          <a:effectLst>
            <a:glow rad="228600">
              <a:schemeClr val="accent5">
                <a:lumMod val="50000"/>
                <a:alpha val="40000"/>
              </a:schemeClr>
            </a:glow>
          </a:effectLst>
        </p:spPr>
        <p:txBody>
          <a:bodyPr>
            <a:noAutofit/>
          </a:bodyPr>
          <a:lstStyle/>
          <a:p>
            <a:pPr>
              <a:lnSpc>
                <a:spcPts val="4400"/>
              </a:lnSpc>
            </a:pPr>
            <a:r>
              <a:rPr lang="ru-RU" sz="4000" b="1" dirty="0" smtClean="0">
                <a:latin typeface="Monotype Corsiva" pitchFamily="66" charset="0"/>
              </a:rPr>
              <a:t>3. Техники рефлексии, направленные на анализ собственной деятельности обучающегося</a:t>
            </a:r>
            <a:endParaRPr lang="ru-RU" sz="4000" b="1" dirty="0">
              <a:latin typeface="Monotype Corsiva" pitchFamily="66" charset="0"/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214282" y="1857364"/>
            <a:ext cx="8715436" cy="5000636"/>
          </a:xfrm>
          <a:solidFill>
            <a:srgbClr val="FFFFFF">
              <a:alpha val="50196"/>
            </a:srgbClr>
          </a:solidFill>
        </p:spPr>
        <p:txBody>
          <a:bodyPr>
            <a:noAutofit/>
          </a:bodyPr>
          <a:lstStyle/>
          <a:p>
            <a:pPr marL="514350" indent="-514350" algn="just">
              <a:spcBef>
                <a:spcPts val="600"/>
              </a:spcBef>
              <a:buNone/>
            </a:pPr>
            <a:r>
              <a:rPr lang="ru-RU" sz="2500" b="1" i="1" dirty="0" smtClean="0"/>
              <a:t>Пример № 5. Твой выбор.</a:t>
            </a:r>
          </a:p>
          <a:p>
            <a:pPr marL="514350" indent="-514350" algn="just">
              <a:spcBef>
                <a:spcPts val="600"/>
              </a:spcBef>
              <a:buNone/>
            </a:pPr>
            <a:endParaRPr lang="ru-RU" sz="2500" b="1" i="1" dirty="0" smtClean="0"/>
          </a:p>
          <a:p>
            <a:pPr marL="514350" indent="-514350" algn="just">
              <a:spcBef>
                <a:spcPts val="600"/>
              </a:spcBef>
              <a:buNone/>
            </a:pPr>
            <a:r>
              <a:rPr lang="ru-RU" sz="4000" b="1" dirty="0" smtClean="0"/>
              <a:t>0</a:t>
            </a:r>
          </a:p>
          <a:p>
            <a:pPr marL="0" indent="0" algn="just">
              <a:spcBef>
                <a:spcPts val="600"/>
              </a:spcBef>
              <a:buNone/>
            </a:pPr>
            <a:r>
              <a:rPr lang="ru-RU" sz="3000" dirty="0" smtClean="0"/>
              <a:t>Задание: Отметьте на оси в зависимости от вашего воображения:</a:t>
            </a:r>
          </a:p>
          <a:p>
            <a:pPr marL="514350" indent="-514350" algn="just">
              <a:spcBef>
                <a:spcPts val="600"/>
              </a:spcBef>
              <a:buFont typeface="+mj-lt"/>
              <a:buAutoNum type="arabicPeriod"/>
            </a:pPr>
            <a:r>
              <a:rPr lang="ru-RU" sz="3000" dirty="0" smtClean="0"/>
              <a:t>Насколько вам интересна тема урока          .</a:t>
            </a:r>
          </a:p>
          <a:p>
            <a:pPr marL="514350" indent="-514350" algn="just">
              <a:spcBef>
                <a:spcPts val="600"/>
              </a:spcBef>
              <a:buFont typeface="+mj-lt"/>
              <a:buAutoNum type="arabicPeriod"/>
            </a:pPr>
            <a:r>
              <a:rPr lang="ru-RU" sz="3000" dirty="0" smtClean="0"/>
              <a:t>Насколько успешно вы справились с учебными задачами          .</a:t>
            </a:r>
          </a:p>
          <a:p>
            <a:pPr marL="514350" indent="-514350" algn="just">
              <a:spcBef>
                <a:spcPts val="600"/>
              </a:spcBef>
              <a:buFont typeface="+mj-lt"/>
              <a:buAutoNum type="arabicPeriod"/>
            </a:pPr>
            <a:r>
              <a:rPr lang="ru-RU" sz="3000" dirty="0" smtClean="0"/>
              <a:t>Насколько вы были включены в работу         и т.д.</a:t>
            </a:r>
          </a:p>
          <a:p>
            <a:pPr marL="514350" indent="-514350" algn="just">
              <a:spcBef>
                <a:spcPts val="600"/>
              </a:spcBef>
              <a:buNone/>
            </a:pPr>
            <a:endParaRPr lang="ru-RU" sz="4000" b="1" dirty="0" smtClean="0"/>
          </a:p>
          <a:p>
            <a:pPr marL="514350" indent="-514350" algn="just">
              <a:spcBef>
                <a:spcPts val="600"/>
              </a:spcBef>
              <a:buNone/>
            </a:pPr>
            <a:endParaRPr lang="ru-RU" sz="2500" dirty="0"/>
          </a:p>
        </p:txBody>
      </p:sp>
      <p:cxnSp>
        <p:nvCxnSpPr>
          <p:cNvPr id="9" name="Прямая со стрелкой 8"/>
          <p:cNvCxnSpPr/>
          <p:nvPr/>
        </p:nvCxnSpPr>
        <p:spPr>
          <a:xfrm>
            <a:off x="357158" y="2786058"/>
            <a:ext cx="8001056" cy="1588"/>
          </a:xfrm>
          <a:prstGeom prst="straightConnector1">
            <a:avLst/>
          </a:prstGeom>
          <a:ln w="6350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Равнобедренный треугольник 10"/>
          <p:cNvSpPr/>
          <p:nvPr/>
        </p:nvSpPr>
        <p:spPr>
          <a:xfrm>
            <a:off x="3929058" y="2786058"/>
            <a:ext cx="571504" cy="428628"/>
          </a:xfrm>
          <a:prstGeom prst="triangl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Равнобедренный треугольник 11"/>
          <p:cNvSpPr/>
          <p:nvPr/>
        </p:nvSpPr>
        <p:spPr>
          <a:xfrm>
            <a:off x="5715008" y="2786058"/>
            <a:ext cx="571504" cy="428628"/>
          </a:xfrm>
          <a:prstGeom prst="triangl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Равнобедренный треугольник 12"/>
          <p:cNvSpPr/>
          <p:nvPr/>
        </p:nvSpPr>
        <p:spPr>
          <a:xfrm>
            <a:off x="7429520" y="2786058"/>
            <a:ext cx="571504" cy="419104"/>
          </a:xfrm>
          <a:prstGeom prst="triangl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Равнобедренный треугольник 13"/>
          <p:cNvSpPr/>
          <p:nvPr/>
        </p:nvSpPr>
        <p:spPr>
          <a:xfrm>
            <a:off x="7000892" y="4429132"/>
            <a:ext cx="571504" cy="428628"/>
          </a:xfrm>
          <a:prstGeom prst="triangl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Равнобедренный треугольник 14"/>
          <p:cNvSpPr/>
          <p:nvPr/>
        </p:nvSpPr>
        <p:spPr>
          <a:xfrm>
            <a:off x="7286644" y="6000768"/>
            <a:ext cx="571504" cy="428628"/>
          </a:xfrm>
          <a:prstGeom prst="triangl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Равнобедренный треугольник 15"/>
          <p:cNvSpPr/>
          <p:nvPr/>
        </p:nvSpPr>
        <p:spPr>
          <a:xfrm>
            <a:off x="2571736" y="5429264"/>
            <a:ext cx="571504" cy="419104"/>
          </a:xfrm>
          <a:prstGeom prst="triangl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uiExpand="1" build="p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  <a:effectLst>
            <a:glow rad="228600">
              <a:schemeClr val="accent5">
                <a:lumMod val="50000"/>
                <a:alpha val="40000"/>
              </a:schemeClr>
            </a:glow>
          </a:effectLst>
        </p:spPr>
        <p:txBody>
          <a:bodyPr>
            <a:normAutofit/>
          </a:bodyPr>
          <a:lstStyle/>
          <a:p>
            <a:r>
              <a:rPr lang="ru-RU" sz="6600" b="1" dirty="0" smtClean="0">
                <a:latin typeface="Monotype Corsiva" pitchFamily="66" charset="0"/>
              </a:rPr>
              <a:t>Рефлексия</a:t>
            </a:r>
            <a:endParaRPr lang="ru-RU" sz="6600" b="1" dirty="0">
              <a:latin typeface="Monotype Corsiva" pitchFamily="66" charset="0"/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400568"/>
          </a:xfrm>
          <a:solidFill>
            <a:srgbClr val="FFFFFF">
              <a:alpha val="50196"/>
            </a:srgbClr>
          </a:solidFill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3400" b="1" i="1" dirty="0" smtClean="0"/>
              <a:t>Рефлексия</a:t>
            </a:r>
            <a:r>
              <a:rPr lang="ru-RU" sz="3400" dirty="0" smtClean="0"/>
              <a:t> рассматривается как специфически человеческая способность, которая позволяет субъекту представлять собственные мысли, эмоциональные состояния, действия и межличностные отношения как предмет специального рассмотрения (анализа и оценки) и практического преобразования.</a:t>
            </a:r>
            <a:endParaRPr lang="ru-RU" sz="3400" dirty="0"/>
          </a:p>
        </p:txBody>
      </p:sp>
      <p:pic>
        <p:nvPicPr>
          <p:cNvPr id="1026" name="Picture 2" descr="D:\РАБОЧИЕ ПАПКИ\Новая папка\анимированные картинки\003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86644" y="5429264"/>
            <a:ext cx="1143008" cy="112363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214282" y="285728"/>
            <a:ext cx="8643998" cy="1143008"/>
          </a:xfrm>
          <a:solidFill>
            <a:schemeClr val="bg1"/>
          </a:solidFill>
          <a:effectLst>
            <a:glow rad="228600">
              <a:schemeClr val="accent5">
                <a:lumMod val="50000"/>
                <a:alpha val="40000"/>
              </a:schemeClr>
            </a:glow>
          </a:effectLst>
        </p:spPr>
        <p:txBody>
          <a:bodyPr>
            <a:noAutofit/>
          </a:bodyPr>
          <a:lstStyle/>
          <a:p>
            <a:pPr>
              <a:lnSpc>
                <a:spcPts val="4000"/>
              </a:lnSpc>
            </a:pPr>
            <a:r>
              <a:rPr lang="ru-RU" sz="3600" b="1" dirty="0" smtClean="0">
                <a:solidFill>
                  <a:prstClr val="black"/>
                </a:solidFill>
                <a:latin typeface="Monotype Corsiva" pitchFamily="66" charset="0"/>
              </a:rPr>
              <a:t>3. Техники рефлексии, направленные на анализ собственной деятельности обучающегося</a:t>
            </a:r>
            <a:endParaRPr lang="ru-RU" sz="3600" b="1" dirty="0">
              <a:latin typeface="Monotype Corsiva" pitchFamily="66" charset="0"/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214282" y="1428736"/>
            <a:ext cx="8715436" cy="5143536"/>
          </a:xfrm>
          <a:solidFill>
            <a:srgbClr val="FFFFFF">
              <a:alpha val="50196"/>
            </a:srgbClr>
          </a:solidFill>
        </p:spPr>
        <p:txBody>
          <a:bodyPr>
            <a:noAutofit/>
          </a:bodyPr>
          <a:lstStyle/>
          <a:p>
            <a:pPr marL="514350" indent="-514350" algn="ctr">
              <a:buNone/>
            </a:pPr>
            <a:r>
              <a:rPr lang="ru-RU" sz="2800" b="1" i="1" dirty="0" smtClean="0"/>
              <a:t>Пример № 6. Анкета с выбором ответа.</a:t>
            </a:r>
            <a:endParaRPr lang="ru-RU" dirty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357158" y="2080904"/>
          <a:ext cx="8572560" cy="4540809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4714908"/>
                <a:gridCol w="3857652"/>
              </a:tblGrid>
              <a:tr h="578409">
                <a:tc>
                  <a:txBody>
                    <a:bodyPr/>
                    <a:lstStyle/>
                    <a:p>
                      <a:pPr algn="just"/>
                      <a:r>
                        <a:rPr lang="ru-RU" sz="2800" b="0" dirty="0" smtClean="0"/>
                        <a:t>1. На уроке я работал</a:t>
                      </a:r>
                      <a:endParaRPr lang="ru-RU" sz="2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2800" b="0" dirty="0" smtClean="0"/>
                        <a:t>активно/пассивно</a:t>
                      </a:r>
                      <a:endParaRPr lang="ru-RU" sz="2800" b="0" dirty="0"/>
                    </a:p>
                  </a:txBody>
                  <a:tcPr/>
                </a:tc>
              </a:tr>
              <a:tr h="510025">
                <a:tc>
                  <a:txBody>
                    <a:bodyPr/>
                    <a:lstStyle/>
                    <a:p>
                      <a:pPr algn="just"/>
                      <a:r>
                        <a:rPr lang="ru-RU" sz="2800" b="0" dirty="0" smtClean="0"/>
                        <a:t>2. Своей</a:t>
                      </a:r>
                      <a:r>
                        <a:rPr lang="ru-RU" sz="2800" b="0" baseline="0" dirty="0" smtClean="0"/>
                        <a:t> работой на уроке я</a:t>
                      </a:r>
                      <a:endParaRPr lang="ru-RU" sz="2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2800" b="0" dirty="0" smtClean="0"/>
                        <a:t>доволен/не доволен</a:t>
                      </a:r>
                      <a:endParaRPr lang="ru-RU" sz="2800" b="0" dirty="0"/>
                    </a:p>
                  </a:txBody>
                  <a:tcPr/>
                </a:tc>
              </a:tr>
              <a:tr h="510025">
                <a:tc>
                  <a:txBody>
                    <a:bodyPr/>
                    <a:lstStyle/>
                    <a:p>
                      <a:pPr algn="just"/>
                      <a:r>
                        <a:rPr lang="ru-RU" sz="2800" b="0" dirty="0" smtClean="0"/>
                        <a:t>3. Урок для меня показался</a:t>
                      </a:r>
                      <a:endParaRPr lang="ru-RU" sz="2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2800" b="0" dirty="0" smtClean="0"/>
                        <a:t>коротким/длинным</a:t>
                      </a:r>
                      <a:endParaRPr lang="ru-RU" sz="2800" b="0" dirty="0"/>
                    </a:p>
                  </a:txBody>
                  <a:tcPr/>
                </a:tc>
              </a:tr>
              <a:tr h="510025">
                <a:tc>
                  <a:txBody>
                    <a:bodyPr/>
                    <a:lstStyle/>
                    <a:p>
                      <a:pPr algn="just"/>
                      <a:r>
                        <a:rPr lang="ru-RU" sz="2800" b="0" dirty="0" smtClean="0"/>
                        <a:t>4. За урок я</a:t>
                      </a:r>
                      <a:endParaRPr lang="ru-RU" sz="2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2800" b="0" dirty="0" smtClean="0"/>
                        <a:t>не устал/</a:t>
                      </a:r>
                      <a:r>
                        <a:rPr lang="ru-RU" sz="2800" b="0" dirty="0" err="1" smtClean="0"/>
                        <a:t>устал</a:t>
                      </a:r>
                      <a:endParaRPr lang="ru-RU" sz="2800" b="0" dirty="0"/>
                    </a:p>
                  </a:txBody>
                  <a:tcPr/>
                </a:tc>
              </a:tr>
              <a:tr h="510025">
                <a:tc>
                  <a:txBody>
                    <a:bodyPr/>
                    <a:lstStyle/>
                    <a:p>
                      <a:pPr algn="just"/>
                      <a:r>
                        <a:rPr lang="ru-RU" sz="2800" b="0" dirty="0" smtClean="0"/>
                        <a:t>5. Моё настроение</a:t>
                      </a:r>
                      <a:endParaRPr lang="ru-RU" sz="2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2800" b="0" dirty="0" smtClean="0"/>
                        <a:t>стало лучше/стало хуже</a:t>
                      </a:r>
                      <a:endParaRPr lang="ru-RU" sz="2800" b="0" dirty="0"/>
                    </a:p>
                  </a:txBody>
                  <a:tcPr/>
                </a:tc>
              </a:tr>
              <a:tr h="930045">
                <a:tc>
                  <a:txBody>
                    <a:bodyPr/>
                    <a:lstStyle/>
                    <a:p>
                      <a:pPr algn="just"/>
                      <a:r>
                        <a:rPr lang="ru-RU" sz="2800" b="0" dirty="0" smtClean="0"/>
                        <a:t>6. Материал урока мне был</a:t>
                      </a:r>
                      <a:endParaRPr lang="ru-RU" sz="2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2800" b="0" dirty="0" smtClean="0"/>
                        <a:t>понятен/не понятен; интересен/скучен</a:t>
                      </a:r>
                      <a:endParaRPr lang="ru-RU" sz="2800" b="0" dirty="0"/>
                    </a:p>
                  </a:txBody>
                  <a:tcPr/>
                </a:tc>
              </a:tr>
              <a:tr h="930045">
                <a:tc>
                  <a:txBody>
                    <a:bodyPr/>
                    <a:lstStyle/>
                    <a:p>
                      <a:pPr algn="just"/>
                      <a:r>
                        <a:rPr lang="ru-RU" sz="2800" b="0" dirty="0" smtClean="0"/>
                        <a:t>7. Домашнее</a:t>
                      </a:r>
                      <a:r>
                        <a:rPr lang="ru-RU" sz="2800" b="0" baseline="0" dirty="0" smtClean="0"/>
                        <a:t> задание мне кажется</a:t>
                      </a:r>
                      <a:endParaRPr lang="ru-RU" sz="2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2800" b="0" dirty="0" smtClean="0"/>
                        <a:t>лёгким/трудным</a:t>
                      </a:r>
                      <a:endParaRPr lang="ru-RU" sz="2800" b="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uiExpand="1" build="p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68412"/>
          </a:xfrm>
          <a:solidFill>
            <a:schemeClr val="bg1"/>
          </a:solidFill>
          <a:effectLst>
            <a:glow rad="228600">
              <a:schemeClr val="accent5">
                <a:lumMod val="50000"/>
                <a:alpha val="40000"/>
              </a:schemeClr>
            </a:glow>
          </a:effectLst>
        </p:spPr>
        <p:txBody>
          <a:bodyPr>
            <a:noAutofit/>
          </a:bodyPr>
          <a:lstStyle/>
          <a:p>
            <a:pPr>
              <a:lnSpc>
                <a:spcPts val="4400"/>
              </a:lnSpc>
            </a:pPr>
            <a:r>
              <a:rPr lang="ru-RU" sz="4000" b="1" dirty="0" smtClean="0">
                <a:latin typeface="Monotype Corsiva" pitchFamily="66" charset="0"/>
              </a:rPr>
              <a:t>5. Техники рефлексии, направленные на развитие творческих способностей</a:t>
            </a:r>
            <a:endParaRPr lang="ru-RU" sz="4000" b="1" dirty="0">
              <a:latin typeface="Monotype Corsiva" pitchFamily="66" charset="0"/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214282" y="1785926"/>
            <a:ext cx="8715436" cy="5072074"/>
          </a:xfrm>
          <a:solidFill>
            <a:srgbClr val="FFFFFF">
              <a:alpha val="50196"/>
            </a:srgbClr>
          </a:solidFill>
        </p:spPr>
        <p:txBody>
          <a:bodyPr>
            <a:noAutofit/>
          </a:bodyPr>
          <a:lstStyle/>
          <a:p>
            <a:pPr marL="514350" indent="-514350" algn="just">
              <a:spcBef>
                <a:spcPts val="0"/>
              </a:spcBef>
              <a:buNone/>
            </a:pPr>
            <a:r>
              <a:rPr lang="ru-RU" sz="2400" b="1" i="1" dirty="0" smtClean="0"/>
              <a:t>Пример №1 Синквейн.</a:t>
            </a:r>
          </a:p>
          <a:p>
            <a:pPr marL="514350" indent="-514350" algn="just">
              <a:spcBef>
                <a:spcPts val="0"/>
              </a:spcBef>
              <a:buNone/>
            </a:pPr>
            <a:r>
              <a:rPr lang="ru-RU" sz="2400" dirty="0" smtClean="0"/>
              <a:t>В первой строке пишется существительное, предмет.</a:t>
            </a:r>
          </a:p>
          <a:p>
            <a:pPr marL="514350" indent="-514350" algn="just">
              <a:spcBef>
                <a:spcPts val="0"/>
              </a:spcBef>
              <a:buNone/>
            </a:pPr>
            <a:r>
              <a:rPr lang="ru-RU" sz="2400" dirty="0" smtClean="0"/>
              <a:t>Вторая и третья – прилагательное, характеризующее существительное.</a:t>
            </a:r>
          </a:p>
          <a:p>
            <a:pPr marL="514350" indent="-514350" algn="just">
              <a:spcBef>
                <a:spcPts val="0"/>
              </a:spcBef>
              <a:buNone/>
            </a:pPr>
            <a:r>
              <a:rPr lang="ru-RU" sz="2400" dirty="0" smtClean="0"/>
              <a:t>Четвёртая строка – действие.</a:t>
            </a:r>
          </a:p>
          <a:p>
            <a:pPr marL="514350" indent="-514350" algn="just">
              <a:spcBef>
                <a:spcPts val="0"/>
              </a:spcBef>
              <a:buNone/>
            </a:pPr>
            <a:r>
              <a:rPr lang="ru-RU" sz="2400" dirty="0" smtClean="0"/>
              <a:t>Пятая – вывод.</a:t>
            </a:r>
          </a:p>
          <a:p>
            <a:pPr marL="514350" indent="-514350" algn="just">
              <a:spcBef>
                <a:spcPts val="0"/>
              </a:spcBef>
              <a:buNone/>
            </a:pPr>
            <a:r>
              <a:rPr lang="ru-RU" sz="2400" u="sng" dirty="0" smtClean="0"/>
              <a:t>Алгоритм работы:</a:t>
            </a:r>
          </a:p>
          <a:p>
            <a:pPr marL="514350" indent="-514350" algn="just">
              <a:spcBef>
                <a:spcPts val="0"/>
              </a:spcBef>
              <a:buFont typeface="+mj-lt"/>
              <a:buAutoNum type="arabicPeriod"/>
            </a:pPr>
            <a:r>
              <a:rPr lang="ru-RU" sz="2400" dirty="0" smtClean="0"/>
              <a:t>Объясняются правила написания синквейна.</a:t>
            </a:r>
          </a:p>
          <a:p>
            <a:pPr marL="514350" indent="-514350" algn="just">
              <a:spcBef>
                <a:spcPts val="0"/>
              </a:spcBef>
              <a:buFont typeface="+mj-lt"/>
              <a:buAutoNum type="arabicPeriod"/>
            </a:pPr>
            <a:r>
              <a:rPr lang="ru-RU" sz="2400" dirty="0" smtClean="0"/>
              <a:t>В качестве примера приводится несколько синквейнов.</a:t>
            </a:r>
          </a:p>
          <a:p>
            <a:pPr marL="514350" indent="-514350" algn="just">
              <a:spcBef>
                <a:spcPts val="0"/>
              </a:spcBef>
              <a:buFont typeface="+mj-lt"/>
              <a:buAutoNum type="arabicPeriod"/>
            </a:pPr>
            <a:r>
              <a:rPr lang="ru-RU" sz="2400" dirty="0" smtClean="0"/>
              <a:t> Задаётся тема.</a:t>
            </a:r>
          </a:p>
          <a:p>
            <a:pPr marL="514350" indent="-514350" algn="just">
              <a:spcBef>
                <a:spcPts val="0"/>
              </a:spcBef>
              <a:buFont typeface="+mj-lt"/>
              <a:buAutoNum type="arabicPeriod"/>
            </a:pPr>
            <a:r>
              <a:rPr lang="ru-RU" sz="2400" dirty="0" smtClean="0"/>
              <a:t>Фиксируется время на данный вид работы.</a:t>
            </a:r>
          </a:p>
          <a:p>
            <a:pPr marL="514350" indent="-514350" algn="just">
              <a:spcBef>
                <a:spcPts val="0"/>
              </a:spcBef>
              <a:buFont typeface="+mj-lt"/>
              <a:buAutoNum type="arabicPeriod"/>
            </a:pPr>
            <a:r>
              <a:rPr lang="ru-RU" sz="2400" dirty="0" smtClean="0"/>
              <a:t>Заслушиваются варианты синквейнов по желанию учеников.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uiExpand="1" build="p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428596" y="428604"/>
            <a:ext cx="8286808" cy="5214974"/>
          </a:xfrm>
          <a:solidFill>
            <a:srgbClr val="FFFFFF">
              <a:alpha val="50196"/>
            </a:srgbClr>
          </a:solidFill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3600" b="1" i="1" dirty="0" smtClean="0"/>
              <a:t>Задание группам.</a:t>
            </a:r>
          </a:p>
          <a:p>
            <a:pPr marL="0" indent="0" algn="ctr">
              <a:buNone/>
            </a:pPr>
            <a:r>
              <a:rPr lang="ru-RU" sz="3600" dirty="0" smtClean="0"/>
              <a:t>Опишите вербальную и невербальную технику по плану:</a:t>
            </a:r>
          </a:p>
          <a:p>
            <a:pPr marL="742950" indent="-742950" algn="just">
              <a:buFont typeface="+mj-lt"/>
              <a:buAutoNum type="arabicPeriod"/>
            </a:pPr>
            <a:r>
              <a:rPr lang="ru-RU" sz="3600" dirty="0" smtClean="0"/>
              <a:t>Необходимость инструментария техники.</a:t>
            </a:r>
          </a:p>
          <a:p>
            <a:pPr marL="742950" indent="-742950" algn="just">
              <a:buFont typeface="+mj-lt"/>
              <a:buAutoNum type="arabicPeriod"/>
            </a:pPr>
            <a:r>
              <a:rPr lang="ru-RU" sz="3600" dirty="0" smtClean="0"/>
              <a:t>Описание техники.</a:t>
            </a:r>
          </a:p>
          <a:p>
            <a:pPr marL="742950" indent="-742950" algn="just">
              <a:buFont typeface="+mj-lt"/>
              <a:buAutoNum type="arabicPeriod"/>
            </a:pPr>
            <a:r>
              <a:rPr lang="ru-RU" sz="3600" dirty="0" smtClean="0"/>
              <a:t>Примечания (возраст, этап урока,..).</a:t>
            </a:r>
          </a:p>
          <a:p>
            <a:pPr marL="742950" indent="-742950" algn="just">
              <a:buFont typeface="+mj-lt"/>
              <a:buAutoNum type="arabicPeriod"/>
            </a:pPr>
            <a:r>
              <a:rPr lang="ru-RU" sz="3600" dirty="0" smtClean="0"/>
              <a:t>Рекомендации.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642910" y="571480"/>
            <a:ext cx="7786742" cy="4572032"/>
          </a:xfrm>
          <a:solidFill>
            <a:srgbClr val="FFFFFF">
              <a:alpha val="50196"/>
            </a:srgbClr>
          </a:solidFill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4800" dirty="0" smtClean="0"/>
              <a:t>Способность к рефлексии – важнейшее качество, определяющее социальную роль ребёнка как ученика, направленность на саморазвитие.</a:t>
            </a:r>
          </a:p>
        </p:txBody>
      </p:sp>
      <p:pic>
        <p:nvPicPr>
          <p:cNvPr id="10242" name="Picture 2" descr="D:\РАБОЧИЕ ПАПКИ\Новая папка\анимированные картинки\44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58016" y="4401656"/>
            <a:ext cx="1881192" cy="217060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357158" y="428604"/>
            <a:ext cx="8429684" cy="3357586"/>
          </a:xfrm>
          <a:solidFill>
            <a:srgbClr val="FFFFFF">
              <a:alpha val="50196"/>
            </a:srgbClr>
          </a:solidFill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3600" b="1" i="1" dirty="0" smtClean="0"/>
              <a:t>Литература </a:t>
            </a:r>
          </a:p>
          <a:p>
            <a:pPr marL="0" indent="0" algn="just">
              <a:buNone/>
            </a:pPr>
            <a:r>
              <a:rPr lang="ru-RU" sz="3600" dirty="0" smtClean="0"/>
              <a:t>1. Рефлексивные техники эмоционального состояния детей/авт. – сост. Л.В.Свешникова. – 2-е изд. – Волгоград: Учитель, 2012. – 79с.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solidFill>
            <a:schemeClr val="bg1"/>
          </a:solidFill>
          <a:ln>
            <a:noFill/>
          </a:ln>
          <a:effectLst>
            <a:glow rad="228600">
              <a:schemeClr val="accent5">
                <a:lumMod val="75000"/>
                <a:alpha val="40000"/>
              </a:schemeClr>
            </a:glow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>
            <a:normAutofit/>
          </a:bodyPr>
          <a:lstStyle/>
          <a:p>
            <a:r>
              <a:rPr lang="ru-RU" sz="7200" b="1" dirty="0" smtClean="0">
                <a:latin typeface="Monotype Corsiva" pitchFamily="66" charset="0"/>
              </a:rPr>
              <a:t>Спасибо за внимание!</a:t>
            </a:r>
            <a:endParaRPr lang="ru-RU" sz="7200" b="1" dirty="0">
              <a:latin typeface="Monotype Corsiva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  <a:effectLst>
            <a:glow rad="228600">
              <a:schemeClr val="accent5">
                <a:lumMod val="50000"/>
                <a:alpha val="40000"/>
              </a:schemeClr>
            </a:glow>
          </a:effectLst>
        </p:spPr>
        <p:txBody>
          <a:bodyPr>
            <a:normAutofit/>
          </a:bodyPr>
          <a:lstStyle/>
          <a:p>
            <a:r>
              <a:rPr lang="ru-RU" sz="6600" b="1" dirty="0" smtClean="0">
                <a:latin typeface="Monotype Corsiva" pitchFamily="66" charset="0"/>
              </a:rPr>
              <a:t>Рефлексия</a:t>
            </a:r>
            <a:endParaRPr lang="ru-RU" sz="6600" b="1" dirty="0">
              <a:latin typeface="Monotype Corsiva" pitchFamily="66" charset="0"/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2757494"/>
          </a:xfrm>
          <a:solidFill>
            <a:srgbClr val="FFFFFF">
              <a:alpha val="50196"/>
            </a:srgbClr>
          </a:solidFill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4000" b="1" i="1" dirty="0" smtClean="0"/>
              <a:t>Задача рефлексии </a:t>
            </a:r>
            <a:r>
              <a:rPr lang="ru-RU" sz="4000" dirty="0" smtClean="0"/>
              <a:t>– осознание внешнего и внутреннего опыта субъекта и его отражение в той или иной форме.</a:t>
            </a:r>
            <a:endParaRPr lang="ru-RU" sz="4000" dirty="0"/>
          </a:p>
        </p:txBody>
      </p:sp>
      <p:pic>
        <p:nvPicPr>
          <p:cNvPr id="2050" name="Picture 2" descr="D:\РАБОЧИЕ ПАПКИ\Новая папка\анимированные картинки\vesy_77fcbf0e612941d28522eefd36decb44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00760" y="3969779"/>
            <a:ext cx="2243147" cy="241198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  <a:effectLst>
            <a:glow rad="228600">
              <a:schemeClr val="accent5">
                <a:lumMod val="50000"/>
                <a:alpha val="40000"/>
              </a:schemeClr>
            </a:glow>
          </a:effectLst>
        </p:spPr>
        <p:txBody>
          <a:bodyPr>
            <a:normAutofit/>
          </a:bodyPr>
          <a:lstStyle/>
          <a:p>
            <a:r>
              <a:rPr lang="ru-RU" sz="4800" b="1" dirty="0" smtClean="0">
                <a:latin typeface="Monotype Corsiva" pitchFamily="66" charset="0"/>
              </a:rPr>
              <a:t>Уровни  рефлексии (А.В.Карпов)</a:t>
            </a:r>
            <a:endParaRPr lang="ru-RU" sz="4800" b="1" dirty="0">
              <a:latin typeface="Monotype Corsiva" pitchFamily="66" charset="0"/>
            </a:endParaRPr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285720" y="1600200"/>
          <a:ext cx="8572560" cy="4023360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1571636"/>
                <a:gridCol w="7000924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Уровни рефлексии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Содержание </a:t>
                      </a:r>
                      <a:endParaRPr lang="ru-RU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1-й уровень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Включает рефлексивную оценку личностью актуальной</a:t>
                      </a:r>
                      <a:r>
                        <a:rPr lang="ru-RU" sz="2000" baseline="0" dirty="0" smtClean="0"/>
                        <a:t> ситуации, оценку своих мыслей и чувств в данной ситуации, а также оценку поведения в ситуации другого человека.</a:t>
                      </a:r>
                      <a:endParaRPr lang="ru-RU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2-й уровень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Предполагает</a:t>
                      </a:r>
                      <a:r>
                        <a:rPr lang="ru-RU" sz="2000" baseline="0" dirty="0" smtClean="0"/>
                        <a:t> построение субъектом суждения относительно того, что чувствовал другой человек в той же ситуации, что он думал о ситуации и о самом субъекте.</a:t>
                      </a:r>
                      <a:endParaRPr lang="ru-RU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3-й уровень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Включает представление мыслей другого человека о том, как он воспринимается субъектом, а также представление о том, как другой человек воспринимает мнение субъекта  о самом себе.</a:t>
                      </a:r>
                      <a:endParaRPr lang="ru-RU" sz="20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  <a:effectLst>
            <a:glow rad="228600">
              <a:schemeClr val="accent5">
                <a:lumMod val="50000"/>
                <a:alpha val="40000"/>
              </a:schemeClr>
            </a:glow>
          </a:effectLst>
        </p:spPr>
        <p:txBody>
          <a:bodyPr>
            <a:noAutofit/>
          </a:bodyPr>
          <a:lstStyle/>
          <a:p>
            <a:r>
              <a:rPr lang="ru-RU" sz="7200" b="1" dirty="0" smtClean="0">
                <a:latin typeface="Monotype Corsiva" pitchFamily="66" charset="0"/>
              </a:rPr>
              <a:t>Виды  рефлексии</a:t>
            </a:r>
            <a:endParaRPr lang="ru-RU" sz="7200" b="1" dirty="0">
              <a:latin typeface="Monotype Corsiva" pitchFamily="66" charset="0"/>
            </a:endParaRPr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357188" y="1600200"/>
          <a:ext cx="8329612" cy="3268960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2414612"/>
                <a:gridCol w="5915000"/>
              </a:tblGrid>
              <a:tr h="557209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Вид 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Функции </a:t>
                      </a:r>
                      <a:endParaRPr lang="ru-RU" sz="2400" dirty="0"/>
                    </a:p>
                  </a:txBody>
                  <a:tcPr/>
                </a:tc>
              </a:tr>
              <a:tr h="2711751"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/>
                        <a:t>1. Ситуативная 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/>
                        <a:t>Выступает в виде «мотивировок» и «самооценок»,</a:t>
                      </a:r>
                      <a:r>
                        <a:rPr lang="ru-RU" sz="2800" baseline="0" dirty="0" smtClean="0"/>
                        <a:t> обеспечивающих  непосредственную включённость субъекта  в ситуацию, осмысление её элементов, анализ происходящего. </a:t>
                      </a:r>
                      <a:endParaRPr lang="ru-RU" sz="2800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3074" name="Picture 2" descr="D:\РАБОЧИЕ ПАПКИ\Новая папка\анимированные картинки\women47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1472" y="4792462"/>
            <a:ext cx="1214446" cy="173694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  <a:effectLst>
            <a:glow rad="228600">
              <a:schemeClr val="accent5">
                <a:lumMod val="50000"/>
                <a:alpha val="40000"/>
              </a:schemeClr>
            </a:glow>
          </a:effectLst>
        </p:spPr>
        <p:txBody>
          <a:bodyPr>
            <a:noAutofit/>
          </a:bodyPr>
          <a:lstStyle/>
          <a:p>
            <a:r>
              <a:rPr lang="ru-RU" sz="7200" b="1" dirty="0" smtClean="0">
                <a:latin typeface="Monotype Corsiva" pitchFamily="66" charset="0"/>
              </a:rPr>
              <a:t>Виды  рефлексии</a:t>
            </a:r>
            <a:endParaRPr lang="ru-RU" sz="7200" b="1" dirty="0">
              <a:latin typeface="Monotype Corsiva" pitchFamily="66" charset="0"/>
            </a:endParaRPr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214282" y="1600200"/>
          <a:ext cx="8643998" cy="3804060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2643206"/>
                <a:gridCol w="6000792"/>
              </a:tblGrid>
              <a:tr h="725580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Вид 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Функции </a:t>
                      </a:r>
                      <a:endParaRPr lang="ru-RU" sz="2400" dirty="0"/>
                    </a:p>
                  </a:txBody>
                  <a:tcPr/>
                </a:tc>
              </a:tr>
              <a:tr h="3047436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2. Ретроспективная 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2800" dirty="0" smtClean="0"/>
                        <a:t>Служит</a:t>
                      </a:r>
                      <a:r>
                        <a:rPr lang="ru-RU" sz="2800" baseline="0" dirty="0" smtClean="0"/>
                        <a:t> для анализа уже выполненной деятельности и событий, имевших место в прошлом</a:t>
                      </a:r>
                      <a:r>
                        <a:rPr lang="ru-RU" sz="2800" baseline="0" dirty="0" smtClean="0"/>
                        <a:t>. </a:t>
                      </a:r>
                      <a:r>
                        <a:rPr lang="ru-RU" sz="2800" baseline="0" dirty="0" smtClean="0"/>
                        <a:t>Эта форма может служить для выявления возможных ошибок, поиска причины собственных неудач и успехов.</a:t>
                      </a:r>
                      <a:endParaRPr lang="ru-RU" sz="28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  <a:effectLst>
            <a:glow rad="228600">
              <a:schemeClr val="accent5">
                <a:lumMod val="50000"/>
                <a:alpha val="40000"/>
              </a:schemeClr>
            </a:glow>
          </a:effectLst>
        </p:spPr>
        <p:txBody>
          <a:bodyPr>
            <a:noAutofit/>
          </a:bodyPr>
          <a:lstStyle/>
          <a:p>
            <a:r>
              <a:rPr lang="ru-RU" sz="7200" b="1" dirty="0" smtClean="0">
                <a:latin typeface="Monotype Corsiva" pitchFamily="66" charset="0"/>
              </a:rPr>
              <a:t>Виды  рефлексии</a:t>
            </a:r>
            <a:endParaRPr lang="ru-RU" sz="7200" b="1" dirty="0">
              <a:latin typeface="Monotype Corsiva" pitchFamily="66" charset="0"/>
            </a:endParaRPr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357188" y="1600200"/>
          <a:ext cx="8329612" cy="3962400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2214548"/>
                <a:gridCol w="6115064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Вид 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Функции </a:t>
                      </a:r>
                      <a:endParaRPr lang="ru-RU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3. Перспективная рефлексия 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2800" dirty="0" smtClean="0"/>
                        <a:t>Включает</a:t>
                      </a:r>
                      <a:r>
                        <a:rPr lang="ru-RU" sz="2800" baseline="0" dirty="0" smtClean="0"/>
                        <a:t> в себя размышления о предстоящей деятельности, представление о ходе деятельности, планирование, выбор наиболее эффективных способов её осуществления, а также прогнозирование возможных её результатов. </a:t>
                      </a:r>
                      <a:endParaRPr lang="ru-RU" sz="2800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4098" name="Picture 2" descr="D:\РАБОЧИЕ ПАПКИ\Новая папка\анимированные картинки\women49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1472" y="4353034"/>
            <a:ext cx="1571636" cy="224780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68412"/>
          </a:xfrm>
          <a:solidFill>
            <a:schemeClr val="bg1"/>
          </a:solidFill>
          <a:effectLst>
            <a:glow rad="228600">
              <a:schemeClr val="accent5">
                <a:lumMod val="50000"/>
                <a:alpha val="40000"/>
              </a:schemeClr>
            </a:glow>
          </a:effectLst>
        </p:spPr>
        <p:txBody>
          <a:bodyPr>
            <a:noAutofit/>
          </a:bodyPr>
          <a:lstStyle/>
          <a:p>
            <a:pPr>
              <a:lnSpc>
                <a:spcPts val="3500"/>
              </a:lnSpc>
            </a:pPr>
            <a:r>
              <a:rPr lang="ru-RU" sz="4000" b="1" dirty="0" smtClean="0">
                <a:latin typeface="Monotype Corsiva" pitchFamily="66" charset="0"/>
              </a:rPr>
              <a:t>Направления использования и применения рефлексии в педагогической деятельности</a:t>
            </a:r>
            <a:endParaRPr lang="ru-RU" sz="4000" b="1" dirty="0">
              <a:latin typeface="Monotype Corsiva" pitchFamily="66" charset="0"/>
            </a:endParaRPr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357158" y="1928803"/>
          <a:ext cx="8329612" cy="4541520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3500462"/>
                <a:gridCol w="4829150"/>
              </a:tblGrid>
              <a:tr h="785817"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/>
                        <a:t>Направление использования</a:t>
                      </a:r>
                      <a:r>
                        <a:rPr lang="ru-RU" sz="2800" baseline="0" dirty="0" smtClean="0"/>
                        <a:t> 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/>
                        <a:t>Педагогическая</a:t>
                      </a:r>
                      <a:r>
                        <a:rPr lang="ru-RU" sz="2800" baseline="0" dirty="0" smtClean="0"/>
                        <a:t> специальность</a:t>
                      </a:r>
                      <a:endParaRPr lang="ru-RU" sz="2800" dirty="0"/>
                    </a:p>
                  </a:txBody>
                  <a:tcPr/>
                </a:tc>
              </a:tr>
              <a:tr h="563518"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/>
                        <a:t>1. Урок, занятие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58775" indent="-358775" algn="just">
                        <a:buFont typeface="Arial" pitchFamily="34" charset="0"/>
                        <a:buChar char="•"/>
                      </a:pPr>
                      <a:r>
                        <a:rPr lang="ru-RU" sz="2800" dirty="0" smtClean="0"/>
                        <a:t>учитель – предметник;</a:t>
                      </a:r>
                    </a:p>
                    <a:p>
                      <a:pPr marL="358775" indent="-358775" algn="just">
                        <a:buFont typeface="Arial" pitchFamily="34" charset="0"/>
                        <a:buChar char="•"/>
                      </a:pPr>
                      <a:r>
                        <a:rPr lang="ru-RU" sz="2800" dirty="0" smtClean="0"/>
                        <a:t>педагог дополнительного</a:t>
                      </a:r>
                      <a:r>
                        <a:rPr lang="ru-RU" sz="2800" baseline="0" dirty="0" smtClean="0"/>
                        <a:t> образования;</a:t>
                      </a:r>
                    </a:p>
                    <a:p>
                      <a:pPr marL="358775" indent="-358775" algn="just">
                        <a:buFont typeface="Arial" pitchFamily="34" charset="0"/>
                        <a:buChar char="•"/>
                      </a:pPr>
                      <a:r>
                        <a:rPr lang="ru-RU" sz="2800" baseline="0" dirty="0" smtClean="0"/>
                        <a:t>воспитатель ГПД.</a:t>
                      </a:r>
                      <a:endParaRPr lang="ru-RU" sz="2800" dirty="0"/>
                    </a:p>
                  </a:txBody>
                  <a:tcPr/>
                </a:tc>
              </a:tr>
              <a:tr h="818839"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/>
                        <a:t>2. Воспитательное мероприятие (праздник, утренник, конкурс и т.д.)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58775" indent="-358775" algn="just">
                        <a:buFont typeface="Arial" pitchFamily="34" charset="0"/>
                        <a:buChar char="•"/>
                      </a:pPr>
                      <a:r>
                        <a:rPr lang="ru-RU" sz="2800" dirty="0" smtClean="0"/>
                        <a:t>классный руководитель;</a:t>
                      </a:r>
                    </a:p>
                    <a:p>
                      <a:pPr marL="358775" indent="-358775" algn="just">
                        <a:buFont typeface="Arial" pitchFamily="34" charset="0"/>
                        <a:buChar char="•"/>
                      </a:pPr>
                      <a:r>
                        <a:rPr lang="ru-RU" sz="2800" dirty="0" smtClean="0"/>
                        <a:t>педагог – организатор;</a:t>
                      </a:r>
                    </a:p>
                    <a:p>
                      <a:pPr marL="358775" indent="-358775" algn="just">
                        <a:buFont typeface="Arial" pitchFamily="34" charset="0"/>
                        <a:buChar char="•"/>
                      </a:pPr>
                      <a:r>
                        <a:rPr lang="ru-RU" sz="2800" dirty="0" smtClean="0"/>
                        <a:t>педагог дополнительного образования.</a:t>
                      </a:r>
                      <a:endParaRPr lang="ru-RU" sz="28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68412"/>
          </a:xfrm>
          <a:solidFill>
            <a:schemeClr val="bg1"/>
          </a:solidFill>
          <a:effectLst>
            <a:glow rad="228600">
              <a:schemeClr val="accent5">
                <a:lumMod val="50000"/>
                <a:alpha val="40000"/>
              </a:schemeClr>
            </a:glow>
          </a:effectLst>
        </p:spPr>
        <p:txBody>
          <a:bodyPr>
            <a:noAutofit/>
          </a:bodyPr>
          <a:lstStyle/>
          <a:p>
            <a:pPr>
              <a:lnSpc>
                <a:spcPts val="3500"/>
              </a:lnSpc>
            </a:pPr>
            <a:r>
              <a:rPr lang="ru-RU" sz="4000" b="1" dirty="0" smtClean="0">
                <a:latin typeface="Monotype Corsiva" pitchFamily="66" charset="0"/>
              </a:rPr>
              <a:t>Направления использования и применения рефлексии в педагогической деятельности</a:t>
            </a:r>
            <a:endParaRPr lang="ru-RU" sz="4000" b="1" dirty="0">
              <a:latin typeface="Monotype Corsiva" pitchFamily="66" charset="0"/>
            </a:endParaRPr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357158" y="1928803"/>
          <a:ext cx="8329612" cy="4541520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2928958"/>
                <a:gridCol w="5400654"/>
              </a:tblGrid>
              <a:tr h="785817">
                <a:tc>
                  <a:txBody>
                    <a:bodyPr/>
                    <a:lstStyle/>
                    <a:p>
                      <a:pPr algn="ctr"/>
                      <a:r>
                        <a:rPr lang="ru-RU" sz="2800" b="0" dirty="0" smtClean="0"/>
                        <a:t>3.</a:t>
                      </a:r>
                      <a:r>
                        <a:rPr lang="ru-RU" sz="2800" b="0" baseline="0" dirty="0" smtClean="0"/>
                        <a:t> Родительское собрание</a:t>
                      </a:r>
                      <a:endParaRPr lang="ru-RU" sz="2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58775" indent="-358775" algn="just">
                        <a:buFont typeface="Arial" pitchFamily="34" charset="0"/>
                        <a:buChar char="•"/>
                      </a:pPr>
                      <a:r>
                        <a:rPr lang="ru-RU" sz="2800" b="0" dirty="0" smtClean="0"/>
                        <a:t>директор;</a:t>
                      </a:r>
                    </a:p>
                    <a:p>
                      <a:pPr marL="358775" indent="-358775" algn="just">
                        <a:buFont typeface="Arial" pitchFamily="34" charset="0"/>
                        <a:buChar char="•"/>
                      </a:pPr>
                      <a:r>
                        <a:rPr lang="ru-RU" sz="2800" b="0" dirty="0" smtClean="0"/>
                        <a:t>заместитель директора;</a:t>
                      </a:r>
                    </a:p>
                    <a:p>
                      <a:pPr marL="358775" indent="-358775" algn="just">
                        <a:buFont typeface="Arial" pitchFamily="34" charset="0"/>
                        <a:buChar char="•"/>
                      </a:pPr>
                      <a:r>
                        <a:rPr lang="ru-RU" sz="2800" b="0" dirty="0" smtClean="0"/>
                        <a:t>классный руководитель;</a:t>
                      </a:r>
                    </a:p>
                    <a:p>
                      <a:pPr marL="358775" indent="-358775" algn="just">
                        <a:buFont typeface="Arial" pitchFamily="34" charset="0"/>
                        <a:buChar char="•"/>
                      </a:pPr>
                      <a:r>
                        <a:rPr lang="ru-RU" sz="2800" b="0" dirty="0" smtClean="0"/>
                        <a:t>педагог – психолог.</a:t>
                      </a:r>
                      <a:endParaRPr lang="ru-RU" sz="2800" b="0" dirty="0"/>
                    </a:p>
                  </a:txBody>
                  <a:tcPr/>
                </a:tc>
              </a:tr>
              <a:tr h="563518"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/>
                        <a:t>4. Тематическая неделя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58775" indent="-358775" algn="just">
                        <a:buFont typeface="Arial" pitchFamily="34" charset="0"/>
                        <a:buChar char="•"/>
                      </a:pPr>
                      <a:r>
                        <a:rPr lang="ru-RU" sz="2800" dirty="0" smtClean="0"/>
                        <a:t>учитель – предметник;</a:t>
                      </a:r>
                    </a:p>
                    <a:p>
                      <a:pPr marL="358775" indent="-358775" algn="just">
                        <a:buFont typeface="Arial" pitchFamily="34" charset="0"/>
                        <a:buChar char="•"/>
                      </a:pPr>
                      <a:r>
                        <a:rPr lang="ru-RU" sz="2800" dirty="0" smtClean="0"/>
                        <a:t>педагог дополнительного образования.</a:t>
                      </a:r>
                      <a:endParaRPr lang="ru-RU" sz="2800" dirty="0"/>
                    </a:p>
                  </a:txBody>
                  <a:tcPr/>
                </a:tc>
              </a:tr>
              <a:tr h="818839"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/>
                        <a:t>5. Летний лагерь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58775" indent="-358775" algn="just">
                        <a:buFont typeface="Arial" pitchFamily="34" charset="0"/>
                        <a:buChar char="•"/>
                      </a:pPr>
                      <a:r>
                        <a:rPr lang="ru-RU" sz="2800" dirty="0" smtClean="0"/>
                        <a:t>вожатый, </a:t>
                      </a:r>
                    </a:p>
                    <a:p>
                      <a:pPr marL="358775" indent="-358775" algn="just">
                        <a:buFont typeface="Arial" pitchFamily="34" charset="0"/>
                        <a:buChar char="•"/>
                      </a:pPr>
                      <a:r>
                        <a:rPr lang="ru-RU" sz="2800" dirty="0" smtClean="0"/>
                        <a:t>воспитатель;</a:t>
                      </a:r>
                    </a:p>
                    <a:p>
                      <a:pPr marL="358775" indent="-358775" algn="just">
                        <a:buFont typeface="Arial" pitchFamily="34" charset="0"/>
                        <a:buChar char="•"/>
                      </a:pPr>
                      <a:r>
                        <a:rPr lang="ru-RU" sz="2800" dirty="0" smtClean="0"/>
                        <a:t>инструктор</a:t>
                      </a:r>
                      <a:r>
                        <a:rPr lang="ru-RU" sz="2800" baseline="0" dirty="0" smtClean="0"/>
                        <a:t> по физкультуре.</a:t>
                      </a:r>
                      <a:endParaRPr lang="ru-RU" sz="28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295</TotalTime>
  <Words>1733</Words>
  <Application>Microsoft Office PowerPoint</Application>
  <PresentationFormat>Экран (4:3)</PresentationFormat>
  <Paragraphs>212</Paragraphs>
  <Slides>25</Slides>
  <Notes>23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25</vt:i4>
      </vt:variant>
    </vt:vector>
  </HeadingPairs>
  <TitlesOfParts>
    <vt:vector size="26" baseType="lpstr">
      <vt:lpstr>Тема Office</vt:lpstr>
      <vt:lpstr>Рефлексивные техники</vt:lpstr>
      <vt:lpstr>Рефлексия</vt:lpstr>
      <vt:lpstr>Рефлексия</vt:lpstr>
      <vt:lpstr>Уровни  рефлексии (А.В.Карпов)</vt:lpstr>
      <vt:lpstr>Виды  рефлексии</vt:lpstr>
      <vt:lpstr>Виды  рефлексии</vt:lpstr>
      <vt:lpstr>Виды  рефлексии</vt:lpstr>
      <vt:lpstr>Направления использования и применения рефлексии в педагогической деятельности</vt:lpstr>
      <vt:lpstr>Направления использования и применения рефлексии в педагогической деятельности</vt:lpstr>
      <vt:lpstr>Рефлексивные техники</vt:lpstr>
      <vt:lpstr>Техники эмоционального состояния</vt:lpstr>
      <vt:lpstr>1. Вербальные техники эмоционального состояния</vt:lpstr>
      <vt:lpstr>1. Вербальные техники эмоционального состояния</vt:lpstr>
      <vt:lpstr>1. Вербальные техники эмоционального состояния</vt:lpstr>
      <vt:lpstr>2. Невербальные техники эмоционального состояния</vt:lpstr>
      <vt:lpstr>2. Невербальные техники эмоционального состояния</vt:lpstr>
      <vt:lpstr>2. Невербальные техники эмоционального состояния</vt:lpstr>
      <vt:lpstr>3. Техники рефлексии, направленные на анализ собственной деятельности обучающегося</vt:lpstr>
      <vt:lpstr>3. Техники рефлексии, направленные на анализ собственной деятельности обучающегося</vt:lpstr>
      <vt:lpstr>3. Техники рефлексии, направленные на анализ собственной деятельности обучающегося</vt:lpstr>
      <vt:lpstr>5. Техники рефлексии, направленные на развитие творческих способностей</vt:lpstr>
      <vt:lpstr>Слайд 22</vt:lpstr>
      <vt:lpstr>Слайд 23</vt:lpstr>
      <vt:lpstr>Слайд 24</vt:lpstr>
      <vt:lpstr>Спасибо за внимание!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пироженка</dc:creator>
  <cp:lastModifiedBy>Чикурова Марина Викторовна</cp:lastModifiedBy>
  <cp:revision>47</cp:revision>
  <dcterms:modified xsi:type="dcterms:W3CDTF">2013-06-09T16:06:41Z</dcterms:modified>
</cp:coreProperties>
</file>