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9" r:id="rId15"/>
    <p:sldId id="272" r:id="rId16"/>
    <p:sldId id="273" r:id="rId17"/>
    <p:sldId id="280" r:id="rId18"/>
    <p:sldId id="282" r:id="rId19"/>
    <p:sldId id="285" r:id="rId20"/>
    <p:sldId id="276" r:id="rId21"/>
    <p:sldId id="288" r:id="rId22"/>
    <p:sldId id="290" r:id="rId23"/>
    <p:sldId id="277" r:id="rId24"/>
    <p:sldId id="291" r:id="rId25"/>
    <p:sldId id="25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4E4"/>
    <a:srgbClr val="CC7AFA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39" autoAdjust="0"/>
  </p:normalViewPr>
  <p:slideViewPr>
    <p:cSldViewPr>
      <p:cViewPr varScale="1">
        <p:scale>
          <a:sx n="35" d="100"/>
          <a:sy n="35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94B35-F058-4BAD-BA77-7770B326F722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39A74-980B-4FF2-8063-D01E77DE3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Необходимым условием для развития мотивации учебной деятельности «выступает специально организованная рефлексия учащимися своего отношения к учению, его результатам самому себе</a:t>
            </a:r>
            <a:r>
              <a:rPr lang="ru-RU" baseline="0" dirty="0" smtClean="0"/>
              <a:t> как сущностному «продукту» преобразующей </a:t>
            </a:r>
            <a:r>
              <a:rPr lang="ru-RU" baseline="0" smtClean="0"/>
              <a:t>учебной деятельности.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Облако настроения.</a:t>
            </a:r>
          </a:p>
          <a:p>
            <a:r>
              <a:rPr lang="ru-RU" dirty="0" smtClean="0"/>
              <a:t>Необходимый инструментарий техники: ватман, разноцветный картон, кисть, краски или гуашь, клей – карандаш.</a:t>
            </a:r>
          </a:p>
          <a:p>
            <a:r>
              <a:rPr lang="ru-RU" dirty="0" smtClean="0"/>
              <a:t>Описание техники: На ватмане</a:t>
            </a:r>
            <a:r>
              <a:rPr lang="ru-RU" baseline="0" dirty="0" smtClean="0"/>
              <a:t> пишется название техники, рисуется облако. Ниже облака расположены карманы – эмоции. На первом кармане – лицо с радостным выражением, на втором – спокойно – равнодушным, на третьем – с грустным. В каждом кармане карточки с изображением таких же лиц – эмоций (по количеству участников опроса). Задача каждого участника – определить своё настроение, вынуть изображение эмоции из кармана и наклеить на облако.</a:t>
            </a:r>
          </a:p>
          <a:p>
            <a:r>
              <a:rPr lang="ru-RU" baseline="0" dirty="0" smtClean="0"/>
              <a:t>Примечание: Опрашиваемый решает для себя сам, будет он подписывать лицо – эмоцию или нет.</a:t>
            </a:r>
          </a:p>
          <a:p>
            <a:r>
              <a:rPr lang="ru-RU" baseline="0" dirty="0" smtClean="0"/>
              <a:t>Рекомендации: 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 для проведения данной техники не обязательно использовать ватман. Форма бумаги может быть меньшего размера, что облегчит подготовку. Чем меньше будут лица – эмоции, тем меньше по размеру понадобится облако.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 Обычно у детей младшего школьного возраста появляется желание дорисовать графические эмоции. Не препятствуйте этому, дайте фломастеры, карандаши, пусть занимаются творчеством.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 Вариантов настроения может быть больше. Количество предложений зависит от </a:t>
            </a:r>
            <a:r>
              <a:rPr lang="ru-RU" baseline="0" smtClean="0"/>
              <a:t>вашего желания.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Корабли</a:t>
            </a:r>
            <a:r>
              <a:rPr lang="ru-RU" baseline="0" dirty="0" smtClean="0"/>
              <a:t> настроения.</a:t>
            </a:r>
          </a:p>
          <a:p>
            <a:r>
              <a:rPr lang="ru-RU" baseline="0" dirty="0" smtClean="0"/>
              <a:t>Необходимый инструментарий техники: лист бумаги, листы А5 (по количеству участников), кисть, краски, картон, шариковые ручки (по количеству участников опроса),  клей – карандаш.</a:t>
            </a:r>
          </a:p>
          <a:p>
            <a:r>
              <a:rPr lang="ru-RU" baseline="0" dirty="0" smtClean="0"/>
              <a:t>Описание техники: На листе бумаги пишется название техники. Рисуется солнце, морские волны. Готовятся картонные или бумажные корабли (по количеству участников опроса). Корабль имеет три и более парусов, на которых пишутся недописанные интересующие участников фразы. Больше фраз – больше парусов. Приклеивается карман. Вкладываются корабли. Каждый участник берёт один корабль. Вписывает своё мнение на каждый парус, приклеивает на общий лист, изображающий море. </a:t>
            </a:r>
          </a:p>
          <a:p>
            <a:r>
              <a:rPr lang="ru-RU" baseline="0" dirty="0" smtClean="0"/>
              <a:t>Примечание: Дети подписывают корабли по желанию.</a:t>
            </a:r>
          </a:p>
          <a:p>
            <a:r>
              <a:rPr lang="ru-RU" baseline="0" dirty="0" smtClean="0"/>
              <a:t>Рекомендации: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Предложенная рефлексивная техника является итоговой. Лучше, если вы использовали в течение всего обозначенного периода различные рефлексивные техники.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 Для того, чтобы общий лист с изображением моря в итоге получился ярким и информативным (то есть надписи на кораблях были читабельными), целесообразно использование бумаги – основы большого формата.</a:t>
            </a:r>
          </a:p>
          <a:p>
            <a:pPr>
              <a:buFont typeface="Arial" pitchFamily="34" charset="0"/>
              <a:buChar char="•"/>
            </a:pPr>
            <a:r>
              <a:rPr lang="ru-RU" baseline="0" dirty="0" smtClean="0"/>
              <a:t> Техника предназначена для учащихся возрастной категории от 10 лет </a:t>
            </a:r>
            <a:r>
              <a:rPr lang="ru-RU" baseline="0" smtClean="0"/>
              <a:t>и более.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Синквейны</a:t>
            </a:r>
            <a:r>
              <a:rPr lang="ru-RU" dirty="0" smtClean="0"/>
              <a:t> полезны ученику в качестве инструмента для </a:t>
            </a:r>
            <a:r>
              <a:rPr lang="ru-RU" dirty="0" err="1" smtClean="0"/>
              <a:t>синтезирования</a:t>
            </a:r>
            <a:r>
              <a:rPr lang="ru-RU" dirty="0" smtClean="0"/>
              <a:t> сложной информации. Учителю – в качестве</a:t>
            </a:r>
            <a:r>
              <a:rPr lang="ru-RU" baseline="0" dirty="0" smtClean="0"/>
              <a:t> среза оценки понятийного и словарного багажа учащихся. Он резюмирует информацию, излагает сложные идеи, чувства и представления в нескольких словах. </a:t>
            </a:r>
            <a:r>
              <a:rPr lang="ru-RU" baseline="0" dirty="0" err="1" smtClean="0"/>
              <a:t>Прмеры</a:t>
            </a:r>
            <a:r>
              <a:rPr lang="ru-RU" baseline="0" dirty="0" smtClean="0"/>
              <a:t> синквейна:</a:t>
            </a:r>
          </a:p>
          <a:p>
            <a:r>
              <a:rPr lang="ru-RU" baseline="0" dirty="0" smtClean="0"/>
              <a:t>Учитель</a:t>
            </a:r>
          </a:p>
          <a:p>
            <a:r>
              <a:rPr lang="ru-RU" baseline="0" dirty="0" smtClean="0"/>
              <a:t>Душевный, открытый</a:t>
            </a:r>
          </a:p>
          <a:p>
            <a:r>
              <a:rPr lang="ru-RU" baseline="0" dirty="0" smtClean="0"/>
              <a:t>Любящий, ищущий, думающий</a:t>
            </a:r>
          </a:p>
          <a:p>
            <a:r>
              <a:rPr lang="ru-RU" baseline="0" dirty="0" smtClean="0"/>
              <a:t>Много идей – мало времени</a:t>
            </a:r>
          </a:p>
          <a:p>
            <a:r>
              <a:rPr lang="ru-RU" baseline="0" dirty="0" smtClean="0"/>
              <a:t>Призвание</a:t>
            </a:r>
          </a:p>
          <a:p>
            <a:r>
              <a:rPr lang="ru-RU" baseline="0" dirty="0" smtClean="0"/>
              <a:t>Или:</a:t>
            </a:r>
          </a:p>
          <a:p>
            <a:r>
              <a:rPr lang="ru-RU" baseline="0" dirty="0" smtClean="0"/>
              <a:t>Учитель</a:t>
            </a:r>
          </a:p>
          <a:p>
            <a:r>
              <a:rPr lang="ru-RU" baseline="0" dirty="0" smtClean="0"/>
              <a:t>Суетливый, крикливый</a:t>
            </a:r>
          </a:p>
          <a:p>
            <a:r>
              <a:rPr lang="ru-RU" baseline="0" dirty="0" smtClean="0"/>
              <a:t>Объясняет, объясняет, ждёт</a:t>
            </a:r>
          </a:p>
          <a:p>
            <a:r>
              <a:rPr lang="ru-RU" baseline="0" dirty="0" smtClean="0"/>
              <a:t>Когда окончится эта пытка?</a:t>
            </a:r>
          </a:p>
          <a:p>
            <a:r>
              <a:rPr lang="ru-RU" baseline="0" dirty="0" smtClean="0"/>
              <a:t>Бедолага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Карпов</a:t>
            </a:r>
            <a:r>
              <a:rPr lang="ru-RU" baseline="0" dirty="0" smtClean="0"/>
              <a:t> А.В. Психология  рефлексивных механизмов деятельности. М.: изд-во «</a:t>
            </a:r>
            <a:r>
              <a:rPr lang="ru-RU" baseline="0" smtClean="0"/>
              <a:t>Институт психологии РАН», 2004.-С.32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образом, очевидно, что рефлексию возможно провести как итог широкого круга воспитательных</a:t>
            </a:r>
            <a:r>
              <a:rPr lang="ru-RU" baseline="0" dirty="0" smtClean="0"/>
              <a:t> и образовательных мероприятий. Подводя логический итог любого классного мероприятия, родительского собрания, урока с использованием рефлексивных техник, можно говорить о том, что оно  становится более запоминающимся, важным, значимым событием, так как о нём проговорили, проанализировали.</a:t>
            </a:r>
          </a:p>
          <a:p>
            <a:r>
              <a:rPr lang="ru-RU" baseline="0" dirty="0" smtClean="0"/>
              <a:t>Оценивая настроение, не стоит забывать, что урок, мероприятие, родительское собрание, тематический день в лагере, несмотря на всю их яркость, могут оставить не всегда положительный эмоциональный итоговый результат у ребёнка или опрашиваемого взрослого. Есть множество факторов, способных повлиять на настроение аудитории (детской и взрослой). Эти факторы необходимо учитывать при организации </a:t>
            </a:r>
            <a:r>
              <a:rPr lang="ru-RU" baseline="0" smtClean="0"/>
              <a:t>рефлексивной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39A74-980B-4FF2-8063-D01E77DE34C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2643206"/>
          </a:xfrm>
          <a:solidFill>
            <a:schemeClr val="bg1"/>
          </a:solidFill>
          <a:ln>
            <a:noFill/>
          </a:ln>
          <a:effectLst>
            <a:glow rad="228600">
              <a:schemeClr val="accent5">
                <a:lumMod val="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8000" b="1" dirty="0" smtClean="0">
                <a:latin typeface="Monotype Corsiva" pitchFamily="66" charset="0"/>
                <a:cs typeface="Lao UI" pitchFamily="34" charset="0"/>
              </a:rPr>
              <a:t>Рефлексивные техники</a:t>
            </a:r>
            <a:endParaRPr lang="ru-RU" sz="8000" b="1" dirty="0">
              <a:latin typeface="Monotype Corsiva" pitchFamily="66" charset="0"/>
              <a:cs typeface="Lao U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Рефлексивные техники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1714488"/>
            <a:ext cx="8286808" cy="150019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Важные аспекты организации рефлексивной деятельности учащихся – ограниченность во времени.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357694"/>
            <a:ext cx="8286808" cy="150019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Техники эмоционального состояния должны быть краткими, лаконичными, быстро проводимыми, ненавязчивыми.</a:t>
            </a:r>
            <a:endParaRPr lang="ru-RU" sz="32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643306" y="3429000"/>
            <a:ext cx="2071702" cy="7143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ru-RU" sz="5400" b="1" dirty="0" smtClean="0">
                <a:latin typeface="Monotype Corsiva" pitchFamily="66" charset="0"/>
              </a:rPr>
              <a:t>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2214554"/>
            <a:ext cx="3786214" cy="107157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Вербальные техники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2" y="2214554"/>
            <a:ext cx="3714776" cy="107157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Невербальные техники</a:t>
            </a:r>
            <a:endParaRPr lang="ru-RU" sz="32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071670" y="1643050"/>
            <a:ext cx="928694" cy="42862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72198" y="1643050"/>
            <a:ext cx="928694" cy="42862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3929066"/>
            <a:ext cx="2428892" cy="22860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+ » </a:t>
            </a:r>
          </a:p>
          <a:p>
            <a:pPr algn="ctr"/>
            <a:r>
              <a:rPr lang="ru-RU" sz="2200" dirty="0" smtClean="0"/>
              <a:t>1. Живое, непринуждён-ное общение, проговаривание своих эмоций.</a:t>
            </a:r>
            <a:endParaRPr lang="ru-RU" sz="2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3929066"/>
            <a:ext cx="1857388" cy="22860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- »</a:t>
            </a:r>
          </a:p>
          <a:p>
            <a:pPr algn="ctr"/>
            <a:r>
              <a:rPr lang="ru-RU" sz="2200" dirty="0" smtClean="0"/>
              <a:t>1. Не все могут высказаться искренне.</a:t>
            </a:r>
            <a:endParaRPr lang="ru-RU" sz="2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90" y="3929066"/>
            <a:ext cx="2214578" cy="271464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+ » </a:t>
            </a:r>
          </a:p>
          <a:p>
            <a:pPr marL="182563" indent="-182563" algn="ctr">
              <a:buAutoNum type="arabicPeriod"/>
            </a:pPr>
            <a:r>
              <a:rPr lang="ru-RU" sz="2200" dirty="0" smtClean="0"/>
              <a:t>Каждый может смело выразить  своё мнение.</a:t>
            </a:r>
          </a:p>
          <a:p>
            <a:pPr marL="182563" indent="-182563" algn="ctr">
              <a:buAutoNum type="arabicPeriod"/>
            </a:pPr>
            <a:r>
              <a:rPr lang="ru-RU" sz="2200" dirty="0" smtClean="0"/>
              <a:t>Проводятся намного красочнее</a:t>
            </a:r>
            <a:r>
              <a:rPr lang="ru-RU" sz="2400" dirty="0" smtClean="0"/>
              <a:t>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12" y="3929066"/>
            <a:ext cx="1643106" cy="22860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« - »</a:t>
            </a:r>
          </a:p>
          <a:p>
            <a:pPr algn="ctr"/>
            <a:r>
              <a:rPr lang="ru-RU" sz="2200" dirty="0" smtClean="0"/>
              <a:t>1. Отсутствие живого общения.</a:t>
            </a:r>
            <a:endParaRPr lang="ru-RU" sz="2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000100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286116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643834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572132" y="3429000"/>
            <a:ext cx="704856" cy="34766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>
              <a:lnSpc>
                <a:spcPts val="5000"/>
              </a:lnSpc>
            </a:pPr>
            <a:r>
              <a:rPr lang="ru-RU" sz="5400" b="1" dirty="0" smtClean="0">
                <a:latin typeface="Monotype Corsiva" pitchFamily="66" charset="0"/>
              </a:rPr>
              <a:t>1. 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1. Фотосъёмка.</a:t>
            </a:r>
          </a:p>
          <a:p>
            <a:pPr marL="0" indent="0" algn="just">
              <a:buNone/>
            </a:pPr>
            <a:r>
              <a:rPr lang="ru-RU" u="sng" dirty="0" smtClean="0"/>
              <a:t>Описание: </a:t>
            </a:r>
            <a:r>
              <a:rPr lang="ru-RU" dirty="0" smtClean="0"/>
              <a:t>Представьте, что сегодня весь урок (педсовет, родительское собрание) снимал фотограф. Но, увы, из-за неумелости фотографа плёнка засветилась. Давайте попробуем восстановить каждый кадр этой плёнки.</a:t>
            </a:r>
          </a:p>
          <a:p>
            <a:pPr marL="514350" indent="-514350" algn="just">
              <a:buNone/>
            </a:pPr>
            <a:r>
              <a:rPr lang="ru-RU" dirty="0" smtClean="0"/>
              <a:t>«Восстанавливаются»:</a:t>
            </a:r>
          </a:p>
          <a:p>
            <a:pPr marL="514350" indent="-514350" algn="just">
              <a:buNone/>
            </a:pPr>
            <a:r>
              <a:rPr lang="ru-RU" dirty="0" smtClean="0"/>
              <a:t>а) самые яркие, эмоциональные кадры;</a:t>
            </a:r>
          </a:p>
          <a:p>
            <a:pPr marL="514350" indent="-514350" algn="just">
              <a:buNone/>
            </a:pPr>
            <a:r>
              <a:rPr lang="ru-RU" dirty="0" smtClean="0"/>
              <a:t>б) кадры, которые получились «не очень»!</a:t>
            </a:r>
            <a:endParaRPr lang="ru-RU" dirty="0"/>
          </a:p>
        </p:txBody>
      </p:sp>
      <p:pic>
        <p:nvPicPr>
          <p:cNvPr id="6146" name="Picture 2" descr="D:\РАБОЧИЕ ПАПКИ\Новая папка\анимированные картинки\tehnika-2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500570"/>
            <a:ext cx="119062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1. 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2. Если бы я был волшебником.</a:t>
            </a:r>
          </a:p>
          <a:p>
            <a:pPr marL="0" indent="0" algn="just">
              <a:buNone/>
            </a:pPr>
            <a:r>
              <a:rPr lang="ru-RU" u="sng" dirty="0" smtClean="0"/>
              <a:t>Описание:</a:t>
            </a:r>
            <a:r>
              <a:rPr lang="ru-RU" dirty="0" smtClean="0"/>
              <a:t> Если бы Вы были волшебником, то сегодня …….</a:t>
            </a:r>
          </a:p>
          <a:p>
            <a:pPr marL="715963" indent="-533400" algn="just"/>
            <a:r>
              <a:rPr lang="ru-RU" dirty="0" smtClean="0"/>
              <a:t>похвалили...</a:t>
            </a:r>
          </a:p>
          <a:p>
            <a:pPr marL="715963" indent="-533400" algn="just"/>
            <a:r>
              <a:rPr lang="ru-RU" dirty="0" smtClean="0"/>
              <a:t>добавили…</a:t>
            </a:r>
          </a:p>
          <a:p>
            <a:pPr marL="715963" indent="-533400" algn="just"/>
            <a:r>
              <a:rPr lang="ru-RU" dirty="0" smtClean="0"/>
              <a:t>исправили…</a:t>
            </a:r>
          </a:p>
          <a:p>
            <a:pPr marL="715963" indent="-533400" algn="just"/>
            <a:r>
              <a:rPr lang="ru-RU" dirty="0" smtClean="0"/>
              <a:t>убрали…</a:t>
            </a:r>
          </a:p>
        </p:txBody>
      </p:sp>
      <p:pic>
        <p:nvPicPr>
          <p:cNvPr id="7171" name="Picture 3" descr="D:\РАБОЧИЕ ПАПКИ\Новая папка\анимированные картинки\28R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56172"/>
            <a:ext cx="2571768" cy="2030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1. 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3. Ассоциации.</a:t>
            </a:r>
          </a:p>
          <a:p>
            <a:pPr marL="0" indent="0" algn="just">
              <a:buNone/>
            </a:pPr>
            <a:r>
              <a:rPr lang="ru-RU" u="sng" dirty="0" smtClean="0"/>
              <a:t>Вариант № 1.</a:t>
            </a:r>
            <a:r>
              <a:rPr lang="ru-RU" dirty="0" smtClean="0"/>
              <a:t> Обучающимся предлагается подумать и высказаться, на что похож проведённый урок. Сделать это можно по очереди, передавая право голоса друг другу с помощью какого – либо предмета.</a:t>
            </a:r>
          </a:p>
          <a:p>
            <a:pPr marL="0" indent="0" algn="just">
              <a:buNone/>
            </a:pPr>
            <a:r>
              <a:rPr lang="ru-RU" u="sng" dirty="0" smtClean="0"/>
              <a:t>Вариант № 2</a:t>
            </a:r>
            <a:r>
              <a:rPr lang="ru-RU" dirty="0" smtClean="0"/>
              <a:t>. Подумать и высказаться, с чем  учащийся мог бы ассоциировать себя на уроке (труженик, лентяй, пчёлка…).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>
              <a:lnSpc>
                <a:spcPts val="5000"/>
              </a:lnSpc>
            </a:pPr>
            <a:r>
              <a:rPr lang="ru-RU" sz="5400" b="1" dirty="0" smtClean="0">
                <a:latin typeface="Monotype Corsiva" pitchFamily="66" charset="0"/>
              </a:rPr>
              <a:t>2. Невербальные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1. Облако настроения.</a:t>
            </a:r>
          </a:p>
        </p:txBody>
      </p:sp>
      <p:sp>
        <p:nvSpPr>
          <p:cNvPr id="6" name="Облако 5"/>
          <p:cNvSpPr/>
          <p:nvPr/>
        </p:nvSpPr>
        <p:spPr>
          <a:xfrm>
            <a:off x="1285852" y="2357430"/>
            <a:ext cx="6143668" cy="2928958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357290" y="4071942"/>
            <a:ext cx="1428760" cy="1285884"/>
          </a:xfrm>
          <a:prstGeom prst="smileyFace">
            <a:avLst>
              <a:gd name="adj" fmla="val 46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3786182" y="4929198"/>
            <a:ext cx="1428760" cy="1285884"/>
          </a:xfrm>
          <a:prstGeom prst="smileyFace">
            <a:avLst>
              <a:gd name="adj" fmla="val -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357950" y="4000504"/>
            <a:ext cx="1428760" cy="1285884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D:\РАБОЧИЕ ПАПКИ\Новая папка\анимированные картинки\37R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278450"/>
            <a:ext cx="1428754" cy="1270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2. Невербальные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2. Корабли.</a:t>
            </a:r>
          </a:p>
        </p:txBody>
      </p:sp>
      <p:sp>
        <p:nvSpPr>
          <p:cNvPr id="6" name="Блок-схема: ручное управление 5"/>
          <p:cNvSpPr/>
          <p:nvPr/>
        </p:nvSpPr>
        <p:spPr>
          <a:xfrm>
            <a:off x="1785918" y="4786322"/>
            <a:ext cx="5715040" cy="1071570"/>
          </a:xfrm>
          <a:prstGeom prst="flowChartManualOperati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 rot="5400000">
            <a:off x="2178827" y="2750339"/>
            <a:ext cx="1071570" cy="2000264"/>
          </a:xfrm>
          <a:prstGeom prst="flowChartPunchedTap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 rot="5400000">
            <a:off x="3536149" y="2536025"/>
            <a:ext cx="1857388" cy="1928826"/>
          </a:xfrm>
          <a:prstGeom prst="flowChartPunchedTap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ерфолента 8"/>
          <p:cNvSpPr/>
          <p:nvPr/>
        </p:nvSpPr>
        <p:spPr>
          <a:xfrm rot="5400000">
            <a:off x="5643570" y="3286124"/>
            <a:ext cx="1143008" cy="1428760"/>
          </a:xfrm>
          <a:prstGeom prst="flowChartPunchedTap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4286256"/>
            <a:ext cx="142876" cy="50006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2285992"/>
            <a:ext cx="142876" cy="2857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4429132"/>
            <a:ext cx="142876" cy="35719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4572008"/>
            <a:ext cx="142876" cy="2143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214810" y="2000240"/>
            <a:ext cx="571504" cy="42862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71670" y="350043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понравилось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29256" y="371475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Совет: 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307181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</a:t>
            </a:r>
          </a:p>
          <a:p>
            <a:pPr algn="ctr"/>
            <a:r>
              <a:rPr lang="ru-RU" b="1" dirty="0" smtClean="0"/>
              <a:t>понравилось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2. Невербальные техники эмоционального состояния</a:t>
            </a:r>
            <a:endParaRPr lang="ru-RU" sz="54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b="1" i="1" dirty="0" smtClean="0"/>
              <a:t>Пример № 3. Мишень настроения.</a:t>
            </a:r>
          </a:p>
        </p:txBody>
      </p:sp>
      <p:sp>
        <p:nvSpPr>
          <p:cNvPr id="19" name="Овал 18"/>
          <p:cNvSpPr/>
          <p:nvPr/>
        </p:nvSpPr>
        <p:spPr>
          <a:xfrm>
            <a:off x="928662" y="2214554"/>
            <a:ext cx="4572032" cy="4214842"/>
          </a:xfrm>
          <a:prstGeom prst="ellipse">
            <a:avLst/>
          </a:prstGeom>
          <a:solidFill>
            <a:srgbClr val="FA94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428728" y="2643182"/>
            <a:ext cx="3643338" cy="3357586"/>
          </a:xfrm>
          <a:prstGeom prst="ellipse">
            <a:avLst/>
          </a:prstGeom>
          <a:solidFill>
            <a:srgbClr val="CC7A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28794" y="3143248"/>
            <a:ext cx="2714644" cy="2500330"/>
          </a:xfrm>
          <a:prstGeom prst="ellipse">
            <a:avLst/>
          </a:prstGeom>
          <a:solidFill>
            <a:srgbClr val="FA94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357422" y="3500438"/>
            <a:ext cx="1928826" cy="1785950"/>
          </a:xfrm>
          <a:prstGeom prst="ellipse">
            <a:avLst/>
          </a:prstGeom>
          <a:solidFill>
            <a:srgbClr val="CC7A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786050" y="3857628"/>
            <a:ext cx="1143008" cy="1000132"/>
          </a:xfrm>
          <a:prstGeom prst="ellipse">
            <a:avLst/>
          </a:prstGeom>
          <a:solidFill>
            <a:srgbClr val="FA94E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428860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9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000232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500166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71538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43570" y="2357430"/>
            <a:ext cx="321471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«Хорошо» в 10 окружности.</a:t>
            </a:r>
          </a:p>
          <a:p>
            <a:pPr algn="just"/>
            <a:r>
              <a:rPr lang="ru-RU" sz="2500" b="1" dirty="0" smtClean="0"/>
              <a:t>Задание</a:t>
            </a:r>
            <a:r>
              <a:rPr lang="ru-RU" sz="2500" dirty="0" smtClean="0"/>
              <a:t>: Учащиеся отмечают на мишени степень усвоения материала или своё настроение и т.д.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000" b="1" dirty="0" smtClean="0">
                <a:latin typeface="Monotype Corsiva" pitchFamily="66" charset="0"/>
              </a:rPr>
              <a:t>3. Техники рефлексии, направленные на анализ собственной деятельности обучающегося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None/>
            </a:pPr>
            <a:r>
              <a:rPr lang="ru-RU" sz="2300" b="1" i="1" dirty="0" smtClean="0"/>
              <a:t>Пример № 2. Теннисный мяч.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В начале урока учитель начинает предложение, продолжение которого договаривает  тот ученик, которому бросают мяч (лучше маленький, можно теннисный).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Пример проведения техники: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Учитель: Ты пришёл сегодня на урок с желанием…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А (ловит мяч и продолжает) … получить знания (бросает мяч ученику Б).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Б (продолжает цепочку ответов) … узнать новое о… (бросает мяч ученику В).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В (ловит мяч и продолжает) … получить хорошую оценку 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dirty="0" smtClean="0"/>
              <a:t>В конце урока учитель меняет ключевое предложение: «Сегодня</a:t>
            </a:r>
            <a:r>
              <a:rPr lang="ru-RU" sz="2300" dirty="0"/>
              <a:t> </a:t>
            </a:r>
            <a:r>
              <a:rPr lang="ru-RU" sz="2300" dirty="0" smtClean="0"/>
              <a:t>я узнал…», «Было интересно …», «Было трудно…», «У меня получилось…», «Мне захотелось…».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000" b="1" dirty="0" smtClean="0">
                <a:latin typeface="Monotype Corsiva" pitchFamily="66" charset="0"/>
              </a:rPr>
              <a:t>3. Техники рефлексии, направленные на анализ собственной деятельности обучающегося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5000636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spcBef>
                <a:spcPts val="600"/>
              </a:spcBef>
              <a:buNone/>
            </a:pPr>
            <a:r>
              <a:rPr lang="ru-RU" sz="2500" b="1" i="1" dirty="0" smtClean="0"/>
              <a:t>Пример № 5. Твой выбор.</a:t>
            </a:r>
          </a:p>
          <a:p>
            <a:pPr marL="514350" indent="-514350" algn="just">
              <a:spcBef>
                <a:spcPts val="600"/>
              </a:spcBef>
              <a:buNone/>
            </a:pPr>
            <a:endParaRPr lang="ru-RU" sz="2500" b="1" i="1" dirty="0" smtClean="0"/>
          </a:p>
          <a:p>
            <a:pPr marL="514350" indent="-514350" algn="just">
              <a:spcBef>
                <a:spcPts val="600"/>
              </a:spcBef>
              <a:buNone/>
            </a:pPr>
            <a:r>
              <a:rPr lang="ru-RU" sz="4000" b="1" dirty="0" smtClean="0"/>
              <a:t>0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 smtClean="0"/>
              <a:t>Задание: Отметьте на оси в зависимости от вашего воображения: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Насколько вам интересна тема урока          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Насколько успешно вы справились с учебными задачами          .</a:t>
            </a: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ru-RU" sz="3000" dirty="0" smtClean="0"/>
              <a:t>Насколько вы были включены в работу         и т.д.</a:t>
            </a:r>
          </a:p>
          <a:p>
            <a:pPr marL="514350" indent="-514350" algn="just">
              <a:spcBef>
                <a:spcPts val="600"/>
              </a:spcBef>
              <a:buNone/>
            </a:pPr>
            <a:endParaRPr lang="ru-RU" sz="4000" b="1" dirty="0" smtClean="0"/>
          </a:p>
          <a:p>
            <a:pPr marL="514350" indent="-514350" algn="just">
              <a:spcBef>
                <a:spcPts val="600"/>
              </a:spcBef>
              <a:buNone/>
            </a:pPr>
            <a:endParaRPr lang="ru-RU" sz="25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57158" y="2786058"/>
            <a:ext cx="8001056" cy="1588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3929058" y="2786058"/>
            <a:ext cx="571504" cy="428628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15008" y="2786058"/>
            <a:ext cx="571504" cy="428628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429520" y="2786058"/>
            <a:ext cx="571504" cy="4191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000892" y="4429132"/>
            <a:ext cx="571504" cy="428628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286644" y="6000768"/>
            <a:ext cx="571504" cy="428628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571736" y="5429264"/>
            <a:ext cx="571504" cy="419104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Рефлексия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68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b="1" i="1" dirty="0" smtClean="0"/>
              <a:t>Рефлексия</a:t>
            </a:r>
            <a:r>
              <a:rPr lang="ru-RU" sz="3400" dirty="0" smtClean="0"/>
              <a:t> рассматривается как специфически человеческая способность, которая позволяет субъекту представлять собственные мысли, эмоциональные состояния, действия и межличностные отношения как предмет специального рассмотрения (анализа и оценки) и практического преобразования.</a:t>
            </a:r>
            <a:endParaRPr lang="ru-RU" sz="3400" dirty="0"/>
          </a:p>
        </p:txBody>
      </p:sp>
      <p:pic>
        <p:nvPicPr>
          <p:cNvPr id="1026" name="Picture 2" descr="D:\РАБОЧИЕ ПАПКИ\Новая папка\анимированные картинки\0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429264"/>
            <a:ext cx="1143008" cy="1123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8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ru-RU" sz="3600" b="1" dirty="0" smtClean="0">
                <a:solidFill>
                  <a:prstClr val="black"/>
                </a:solidFill>
                <a:latin typeface="Monotype Corsiva" pitchFamily="66" charset="0"/>
              </a:rPr>
              <a:t>3. Техники рефлексии, направленные на анализ собственной деятельности обучающегося</a:t>
            </a:r>
            <a:endParaRPr lang="ru-RU" sz="36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800" b="1" i="1" dirty="0" smtClean="0"/>
              <a:t>Пример № 6. Анкета с выбором ответа.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2080904"/>
          <a:ext cx="8572560" cy="45408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714908"/>
                <a:gridCol w="3857652"/>
              </a:tblGrid>
              <a:tr h="578409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1. На уроке я работал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активно/пассивно</a:t>
                      </a:r>
                      <a:endParaRPr lang="ru-RU" sz="2800" b="0" dirty="0"/>
                    </a:p>
                  </a:txBody>
                  <a:tcPr/>
                </a:tc>
              </a:tr>
              <a:tr h="51002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2. Своей</a:t>
                      </a:r>
                      <a:r>
                        <a:rPr lang="ru-RU" sz="2800" b="0" baseline="0" dirty="0" smtClean="0"/>
                        <a:t> работой на уроке 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доволен/не доволен</a:t>
                      </a:r>
                      <a:endParaRPr lang="ru-RU" sz="2800" b="0" dirty="0"/>
                    </a:p>
                  </a:txBody>
                  <a:tcPr/>
                </a:tc>
              </a:tr>
              <a:tr h="51002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3. Урок для меня показался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коротким/длинным</a:t>
                      </a:r>
                      <a:endParaRPr lang="ru-RU" sz="2800" b="0" dirty="0"/>
                    </a:p>
                  </a:txBody>
                  <a:tcPr/>
                </a:tc>
              </a:tr>
              <a:tr h="51002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4. За урок 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не устал/</a:t>
                      </a:r>
                      <a:r>
                        <a:rPr lang="ru-RU" sz="2800" b="0" dirty="0" err="1" smtClean="0"/>
                        <a:t>устал</a:t>
                      </a:r>
                      <a:endParaRPr lang="ru-RU" sz="2800" b="0" dirty="0"/>
                    </a:p>
                  </a:txBody>
                  <a:tcPr/>
                </a:tc>
              </a:tr>
              <a:tr h="51002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5. Моё настроение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стало лучше/стало хуже</a:t>
                      </a:r>
                      <a:endParaRPr lang="ru-RU" sz="2800" b="0" dirty="0"/>
                    </a:p>
                  </a:txBody>
                  <a:tcPr/>
                </a:tc>
              </a:tr>
              <a:tr h="93004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6. Материал урока мне был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понятен/не понятен; интересен/скучен</a:t>
                      </a:r>
                      <a:endParaRPr lang="ru-RU" sz="2800" b="0" dirty="0"/>
                    </a:p>
                  </a:txBody>
                  <a:tcPr/>
                </a:tc>
              </a:tr>
              <a:tr h="930045"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7. Домашнее</a:t>
                      </a:r>
                      <a:r>
                        <a:rPr lang="ru-RU" sz="2800" b="0" baseline="0" dirty="0" smtClean="0"/>
                        <a:t> задание мне кажется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b="0" dirty="0" smtClean="0"/>
                        <a:t>лёгким/трудным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000" b="1" dirty="0" smtClean="0">
                <a:latin typeface="Monotype Corsiva" pitchFamily="66" charset="0"/>
              </a:rPr>
              <a:t>5. Техники рефлексии, направленные на развитие творческих способностей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507207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None/>
            </a:pPr>
            <a:r>
              <a:rPr lang="ru-RU" sz="2400" b="1" i="1" dirty="0" smtClean="0"/>
              <a:t>Пример №1 Синквейн.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В первой строке пишется существительное, предмет.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Вторая и третья – прилагательное, характеризующее существительное.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Четвёртая строка – действие.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Пятая – вывод.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u="sng" dirty="0" smtClean="0"/>
              <a:t>Алгоритм работы: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Объясняются правила написания синквейна.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В качестве примера приводится несколько синквейнов.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 Задаётся тема.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Фиксируется время на данный вид работы.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Заслушиваются варианты синквейнов по желанию учеников.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521497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Задание группам.</a:t>
            </a:r>
          </a:p>
          <a:p>
            <a:pPr marL="0" indent="0" algn="ctr">
              <a:buNone/>
            </a:pPr>
            <a:r>
              <a:rPr lang="ru-RU" sz="3600" dirty="0" smtClean="0"/>
              <a:t>Опишите вербальную и невербальную технику по плану: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Необходимость инструментария техники.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Описание техники.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Примечания (возраст, этап урока,..).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Рекомендации.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571480"/>
            <a:ext cx="7786742" cy="4572032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Способность к рефлексии – важнейшее качество, определяющее социальную роль ребёнка как ученика, направленность на саморазвитие.</a:t>
            </a:r>
          </a:p>
        </p:txBody>
      </p:sp>
      <p:pic>
        <p:nvPicPr>
          <p:cNvPr id="10242" name="Picture 2" descr="D:\РАБОЧИЕ ПАПКИ\Новая папка\анимированные картинки\4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401656"/>
            <a:ext cx="1881192" cy="2170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3357586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Литература </a:t>
            </a:r>
          </a:p>
          <a:p>
            <a:pPr marL="0" indent="0" algn="just">
              <a:buNone/>
            </a:pPr>
            <a:r>
              <a:rPr lang="ru-RU" sz="3600" dirty="0" smtClean="0"/>
              <a:t>1. Рефлексивные техники эмоционального состояния детей/авт. – сост. Л.В.Свешникова. – 2-е изд. – Волгоград: Учитель, 2012. – 79с.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noFill/>
          </a:ln>
          <a:effectLst>
            <a:glow rad="228600">
              <a:schemeClr val="accent5">
                <a:lumMod val="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Спасибо за внимание!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Рефлексия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5749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b="1" i="1" dirty="0" smtClean="0"/>
              <a:t>Задача рефлексии </a:t>
            </a:r>
            <a:r>
              <a:rPr lang="ru-RU" sz="4000" dirty="0" smtClean="0"/>
              <a:t>– осознание внешнего и внутреннего опыта субъекта и его отражение в той или иной форме.</a:t>
            </a:r>
            <a:endParaRPr lang="ru-RU" sz="4000" dirty="0"/>
          </a:p>
        </p:txBody>
      </p:sp>
      <p:pic>
        <p:nvPicPr>
          <p:cNvPr id="2050" name="Picture 2" descr="D:\РАБОЧИЕ ПАПКИ\Новая папка\анимированные картинки\vesy_77fcbf0e612941d28522eefd36decb4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969779"/>
            <a:ext cx="2243147" cy="2411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Уровни  рефлексии (А.В.Карпов)</a:t>
            </a:r>
            <a:endParaRPr lang="ru-RU" sz="48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572560" cy="4023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71636"/>
                <a:gridCol w="7000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Уровни рефлексии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1-й 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Включает рефлексивную оценку личностью актуальной</a:t>
                      </a:r>
                      <a:r>
                        <a:rPr lang="ru-RU" sz="2000" baseline="0" dirty="0" smtClean="0"/>
                        <a:t> ситуации, оценку своих мыслей и чувств в данной ситуации, а также оценку поведения в ситуации другого человека.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2-й 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Предполагает</a:t>
                      </a:r>
                      <a:r>
                        <a:rPr lang="ru-RU" sz="2000" baseline="0" dirty="0" smtClean="0"/>
                        <a:t> построение субъектом суждения относительно того, что чувствовал другой человек в той же ситуации, что он думал о ситуации и о самом субъекте.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3-й 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Включает представление мыслей другого человека о том, как он воспринимается субъектом, а также представление о том, как другой человек воспринимает мнение субъекта  о самом себе.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Виды  рефлексии</a:t>
            </a:r>
            <a:endParaRPr lang="ru-RU" sz="72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600200"/>
          <a:ext cx="8329612" cy="32689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14612"/>
                <a:gridCol w="5915000"/>
              </a:tblGrid>
              <a:tr h="5572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Функции </a:t>
                      </a:r>
                      <a:endParaRPr lang="ru-RU" sz="2400" dirty="0"/>
                    </a:p>
                  </a:txBody>
                  <a:tcPr/>
                </a:tc>
              </a:tr>
              <a:tr h="27117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1. Ситуативная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Выступает в виде «мотивировок» и «самооценок»,</a:t>
                      </a:r>
                      <a:r>
                        <a:rPr lang="ru-RU" sz="2800" baseline="0" dirty="0" smtClean="0"/>
                        <a:t> обеспечивающих  непосредственную включённость субъекта  в ситуацию, осмысление её элементов, анализ происходящего.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РАБОЧИЕ ПАПКИ\Новая папка\анимированные картинки\women4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792462"/>
            <a:ext cx="1214446" cy="1736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Виды  рефлексии</a:t>
            </a:r>
            <a:endParaRPr lang="ru-RU" sz="72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643998" cy="38040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43206"/>
                <a:gridCol w="6000792"/>
              </a:tblGrid>
              <a:tr h="725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Функции </a:t>
                      </a:r>
                      <a:endParaRPr lang="ru-RU" sz="2400" dirty="0"/>
                    </a:p>
                  </a:txBody>
                  <a:tcPr/>
                </a:tc>
              </a:tr>
              <a:tr h="30474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2. Ретроспективная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/>
                        <a:t>Служит</a:t>
                      </a:r>
                      <a:r>
                        <a:rPr lang="ru-RU" sz="2800" baseline="0" dirty="0" smtClean="0"/>
                        <a:t> для анализа уже выполненной деятельности и событий, имевших место в прошлом</a:t>
                      </a:r>
                      <a:r>
                        <a:rPr lang="ru-RU" sz="2800" baseline="0" dirty="0" smtClean="0"/>
                        <a:t>. </a:t>
                      </a:r>
                      <a:r>
                        <a:rPr lang="ru-RU" sz="2800" baseline="0" dirty="0" smtClean="0"/>
                        <a:t>Эта форма может служить для выявления возможных ошибок, поиска причины собственных неудач и успехов.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Виды  рефлексии</a:t>
            </a:r>
            <a:endParaRPr lang="ru-RU" sz="72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600200"/>
          <a:ext cx="8329612" cy="3962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4548"/>
                <a:gridCol w="6115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Функции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3. Перспективная рефлексия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 smtClean="0"/>
                        <a:t>Включает</a:t>
                      </a:r>
                      <a:r>
                        <a:rPr lang="ru-RU" sz="2800" baseline="0" dirty="0" smtClean="0"/>
                        <a:t> в себя размышления о предстоящей деятельности, представление о ходе деятельности, планирование, выбор наиболее эффективных способов её осуществления, а также прогнозирование возможных её результатов.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РАБОЧИЕ ПАПКИ\Новая папка\анимированные картинки\women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353034"/>
            <a:ext cx="1571636" cy="2247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sz="4000" b="1" dirty="0" smtClean="0">
                <a:latin typeface="Monotype Corsiva" pitchFamily="66" charset="0"/>
              </a:rPr>
              <a:t>Направления использования и применения рефлексии в педагогической деятельности</a:t>
            </a:r>
            <a:endParaRPr lang="ru-RU" sz="40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928803"/>
          <a:ext cx="8329612" cy="4541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00462"/>
                <a:gridCol w="4829150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Направление использования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Педагогическая</a:t>
                      </a:r>
                      <a:r>
                        <a:rPr lang="ru-RU" sz="2800" baseline="0" dirty="0" smtClean="0"/>
                        <a:t> специальность</a:t>
                      </a:r>
                      <a:endParaRPr lang="ru-RU" sz="2800" dirty="0"/>
                    </a:p>
                  </a:txBody>
                  <a:tcPr/>
                </a:tc>
              </a:tr>
              <a:tr h="5635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1. Урок, занятие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учитель – предметник;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педагог дополнительного</a:t>
                      </a:r>
                      <a:r>
                        <a:rPr lang="ru-RU" sz="2800" baseline="0" dirty="0" smtClean="0"/>
                        <a:t> образования;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baseline="0" dirty="0" smtClean="0"/>
                        <a:t>воспитатель ГПД.</a:t>
                      </a:r>
                      <a:endParaRPr lang="ru-RU" sz="2800" dirty="0"/>
                    </a:p>
                  </a:txBody>
                  <a:tcPr/>
                </a:tc>
              </a:tr>
              <a:tr h="81883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2. Воспитательное мероприятие (праздник, утренник, конкурс и т.д.)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классный руководитель;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педагог – организатор;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педагог дополнительного образования.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bg1"/>
          </a:solidFill>
          <a:effectLst>
            <a:glow rad="228600">
              <a:schemeClr val="accent5">
                <a:lumMod val="50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ru-RU" sz="4000" b="1" dirty="0" smtClean="0">
                <a:latin typeface="Monotype Corsiva" pitchFamily="66" charset="0"/>
              </a:rPr>
              <a:t>Направления использования и применения рефлексии в педагогической деятельности</a:t>
            </a:r>
            <a:endParaRPr lang="ru-RU" sz="40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928803"/>
          <a:ext cx="8329612" cy="4541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928958"/>
                <a:gridCol w="5400654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3.</a:t>
                      </a:r>
                      <a:r>
                        <a:rPr lang="ru-RU" sz="2800" b="0" baseline="0" dirty="0" smtClean="0"/>
                        <a:t> Родительское собрание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b="0" dirty="0" smtClean="0"/>
                        <a:t>директор;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b="0" dirty="0" smtClean="0"/>
                        <a:t>заместитель директора;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b="0" dirty="0" smtClean="0"/>
                        <a:t>классный руководитель;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b="0" dirty="0" smtClean="0"/>
                        <a:t>педагог – психолог.</a:t>
                      </a:r>
                      <a:endParaRPr lang="ru-RU" sz="2800" b="0" dirty="0"/>
                    </a:p>
                  </a:txBody>
                  <a:tcPr/>
                </a:tc>
              </a:tr>
              <a:tr h="56351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4. Тематическая неделя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учитель – предметник;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педагог дополнительного образования.</a:t>
                      </a:r>
                      <a:endParaRPr lang="ru-RU" sz="2800" dirty="0"/>
                    </a:p>
                  </a:txBody>
                  <a:tcPr/>
                </a:tc>
              </a:tr>
              <a:tr h="81883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5. Летний лагерь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вожатый, 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воспитатель;</a:t>
                      </a:r>
                    </a:p>
                    <a:p>
                      <a:pPr marL="358775" indent="-358775" algn="just">
                        <a:buFont typeface="Arial" pitchFamily="34" charset="0"/>
                        <a:buChar char="•"/>
                      </a:pPr>
                      <a:r>
                        <a:rPr lang="ru-RU" sz="2800" dirty="0" smtClean="0"/>
                        <a:t>инструктор</a:t>
                      </a:r>
                      <a:r>
                        <a:rPr lang="ru-RU" sz="2800" baseline="0" dirty="0" smtClean="0"/>
                        <a:t> по физкультуре.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1733</Words>
  <Application>Microsoft Office PowerPoint</Application>
  <PresentationFormat>Экран (4:3)</PresentationFormat>
  <Paragraphs>212</Paragraphs>
  <Slides>25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Рефлексивные техники</vt:lpstr>
      <vt:lpstr>Рефлексия</vt:lpstr>
      <vt:lpstr>Рефлексия</vt:lpstr>
      <vt:lpstr>Уровни  рефлексии (А.В.Карпов)</vt:lpstr>
      <vt:lpstr>Виды  рефлексии</vt:lpstr>
      <vt:lpstr>Виды  рефлексии</vt:lpstr>
      <vt:lpstr>Виды  рефлексии</vt:lpstr>
      <vt:lpstr>Направления использования и применения рефлексии в педагогической деятельности</vt:lpstr>
      <vt:lpstr>Направления использования и применения рефлексии в педагогической деятельности</vt:lpstr>
      <vt:lpstr>Рефлексивные техники</vt:lpstr>
      <vt:lpstr>Техники эмоционального состояния</vt:lpstr>
      <vt:lpstr>1. Вербальные техники эмоционального состояния</vt:lpstr>
      <vt:lpstr>1. Вербальные техники эмоционального состояния</vt:lpstr>
      <vt:lpstr>1. Вербальные техники эмоционального состояния</vt:lpstr>
      <vt:lpstr>2. Невербальные техники эмоционального состояния</vt:lpstr>
      <vt:lpstr>2. Невербальные техники эмоционального состояния</vt:lpstr>
      <vt:lpstr>2. Невербальные техники эмоционального состояния</vt:lpstr>
      <vt:lpstr>3. Техники рефлексии, направленные на анализ собственной деятельности обучающегося</vt:lpstr>
      <vt:lpstr>3. Техники рефлексии, направленные на анализ собственной деятельности обучающегося</vt:lpstr>
      <vt:lpstr>3. Техники рефлексии, направленные на анализ собственной деятельности обучающегося</vt:lpstr>
      <vt:lpstr>5. Техники рефлексии, направленные на развитие творческих способностей</vt:lpstr>
      <vt:lpstr>Слайд 22</vt:lpstr>
      <vt:lpstr>Слайд 23</vt:lpstr>
      <vt:lpstr>Слайд 24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пироженка</dc:creator>
  <cp:lastModifiedBy>Чикурова Марина Викторовна</cp:lastModifiedBy>
  <cp:revision>47</cp:revision>
  <dcterms:modified xsi:type="dcterms:W3CDTF">2013-06-09T16:06:41Z</dcterms:modified>
</cp:coreProperties>
</file>