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2" r:id="rId5"/>
    <p:sldId id="277" r:id="rId6"/>
    <p:sldId id="279" r:id="rId7"/>
    <p:sldId id="281" r:id="rId8"/>
    <p:sldId id="282" r:id="rId9"/>
    <p:sldId id="283" r:id="rId10"/>
    <p:sldId id="287" r:id="rId11"/>
    <p:sldId id="288" r:id="rId12"/>
    <p:sldId id="289" r:id="rId13"/>
    <p:sldId id="290" r:id="rId14"/>
    <p:sldId id="291" r:id="rId15"/>
    <p:sldId id="2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975" autoAdjust="0"/>
  </p:normalViewPr>
  <p:slideViewPr>
    <p:cSldViewPr>
      <p:cViewPr varScale="1">
        <p:scale>
          <a:sx n="41" d="100"/>
          <a:sy n="4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51780-BBF7-4943-8630-BB21ED249B2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6408C-D64F-4A16-9FE6-2E37052D85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6408C-D64F-4A16-9FE6-2E37052D856A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00240"/>
            <a:ext cx="7772400" cy="2143140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ru-RU" sz="4800" b="1" dirty="0" smtClean="0">
                <a:latin typeface="Monotype Corsiva" pitchFamily="66" charset="0"/>
              </a:rPr>
              <a:t>Конструирование урока в соответствии с современной нормативно – правовой базой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643446"/>
            <a:ext cx="4900602" cy="1752600"/>
          </a:xfrm>
          <a:solidFill>
            <a:schemeClr val="bg1">
              <a:lumMod val="85000"/>
            </a:schemeClr>
          </a:solidFill>
          <a:ln>
            <a:noFill/>
          </a:ln>
          <a:effectLst>
            <a:glow rad="139700">
              <a:schemeClr val="tx1">
                <a:lumMod val="65000"/>
                <a:lumOff val="3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>Если не знаешь, как поступить, - поступай правильно.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Monotype Corsiva" pitchFamily="66" charset="0"/>
              </a:rPr>
              <a:t>Карл </a:t>
            </a:r>
            <a:r>
              <a:rPr lang="ru-RU" b="1" dirty="0" err="1" smtClean="0">
                <a:solidFill>
                  <a:schemeClr val="tx1"/>
                </a:solidFill>
                <a:latin typeface="Monotype Corsiva" pitchFamily="66" charset="0"/>
              </a:rPr>
              <a:t>Краус</a:t>
            </a:r>
            <a:endParaRPr lang="ru-RU" b="1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Задание № 1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714488"/>
            <a:ext cx="8429684" cy="51435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Поставьте цель к уроку, сформулировав её по трём уровням.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ru-RU" sz="3200" b="1" dirty="0" smtClean="0">
                <a:latin typeface="Monotype Corsiva" pitchFamily="66" charset="0"/>
              </a:rPr>
              <a:t>Определение уровня квалификации педагогических работников для установления соответствия требованиям предъявляемым к первой и высшей квалификационной категории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857364"/>
            <a:ext cx="8643998" cy="5000636"/>
          </a:xfrm>
        </p:spPr>
        <p:txBody>
          <a:bodyPr>
            <a:noAutofit/>
          </a:bodyPr>
          <a:lstStyle/>
          <a:p>
            <a:pPr algn="ctr">
              <a:lnSpc>
                <a:spcPts val="24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latin typeface="Calibri" pitchFamily="34" charset="0"/>
              </a:rPr>
              <a:t>2. Компетентность в области постановки целей и задач педагогической деятельности.</a:t>
            </a:r>
          </a:p>
          <a:p>
            <a:pPr fontAlgn="t">
              <a:buNone/>
            </a:pPr>
            <a:r>
              <a:rPr lang="ru-RU" sz="2000" dirty="0" smtClean="0">
                <a:solidFill>
                  <a:prstClr val="black"/>
                </a:solidFill>
                <a:latin typeface="Calibri" pitchFamily="34" charset="0"/>
              </a:rPr>
              <a:t>2.3. Умение вовлечь обучающихся в процесс формулирования целей и задач.</a:t>
            </a:r>
            <a:endParaRPr lang="ru-RU" sz="2400" dirty="0" smtClean="0"/>
          </a:p>
          <a:p>
            <a:pPr algn="ctr">
              <a:spcBef>
                <a:spcPts val="0"/>
              </a:spcBef>
              <a:buNone/>
            </a:pPr>
            <a:endParaRPr lang="ru-RU" sz="2400" dirty="0" smtClean="0">
              <a:latin typeface="Calibri" pitchFamily="34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400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2857496"/>
          <a:ext cx="8643998" cy="3779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00066"/>
                <a:gridCol w="7429552"/>
                <a:gridCol w="357190"/>
                <a:gridCol w="357190"/>
              </a:tblGrid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№</a:t>
                      </a:r>
                      <a:r>
                        <a:rPr lang="ru-RU" sz="1600" dirty="0" err="1" smtClean="0"/>
                        <a:t>п</a:t>
                      </a:r>
                      <a:r>
                        <a:rPr lang="ru-RU" sz="1600" dirty="0" smtClean="0"/>
                        <a:t>/</a:t>
                      </a:r>
                      <a:r>
                        <a:rPr lang="ru-RU" sz="1600" dirty="0" err="1" smtClean="0"/>
                        <a:t>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Умеет вовлечь</a:t>
                      </a:r>
                      <a:r>
                        <a:rPr lang="ru-RU" sz="2000" baseline="0" dirty="0" smtClean="0"/>
                        <a:t> обучающихся в процесс постановки целей и задач урока.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Предлагает</a:t>
                      </a:r>
                      <a:r>
                        <a:rPr lang="ru-RU" sz="2000" baseline="0" dirty="0" smtClean="0"/>
                        <a:t> обучающимся назвать результаты деятельности на уроке и способы их достижения.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Предлагает</a:t>
                      </a:r>
                      <a:r>
                        <a:rPr lang="ru-RU" sz="2000" baseline="0" dirty="0" smtClean="0"/>
                        <a:t> обучающимся самостоятельно сформулировать цель урока в соответствии с изучаемой темой.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Спрашивает, как обучающиеся поняли цели и задачи урока.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Обучающиеся</a:t>
                      </a:r>
                      <a:r>
                        <a:rPr lang="ru-RU" sz="2000" baseline="0" dirty="0" smtClean="0"/>
                        <a:t> принимают участие в формулировании целей и задач урока.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Требования к уроку</a:t>
            </a:r>
            <a:endParaRPr lang="ru-RU" sz="7200" b="1" dirty="0">
              <a:latin typeface="Monotype Corsiva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88" y="1714500"/>
          <a:ext cx="8429625" cy="4754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57358"/>
                <a:gridCol w="3500462"/>
                <a:gridCol w="30718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Этапы урока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Традиционный урок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Современный урок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Объявление темы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Учитель сообщает учащимся тему урока.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Тему урока формулируют сами учащиеся.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Сообщение цели и задач урока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Учитель формулирует и сообщает</a:t>
                      </a:r>
                      <a:r>
                        <a:rPr lang="ru-RU" sz="2400" baseline="0" dirty="0" smtClean="0"/>
                        <a:t> учащимся.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Формулируют сами учащиеся, определив границы знания и незнания.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Планирова-ние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Учитель сообщает учащимся, какую работу они должны выполнить, чтобы достичь</a:t>
                      </a:r>
                      <a:r>
                        <a:rPr lang="ru-RU" sz="2400" baseline="0" dirty="0" smtClean="0"/>
                        <a:t> цели.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Планирование учащимися способов достижения намеченной цели.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578647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6000" b="1" dirty="0" smtClean="0">
                <a:latin typeface="Monotype Corsiva" pitchFamily="66" charset="0"/>
              </a:rPr>
              <a:t>Эффективность (качество урока) – </a:t>
            </a:r>
            <a:r>
              <a:rPr lang="ru-RU" sz="6000" dirty="0" smtClean="0">
                <a:latin typeface="Monotype Corsiva" pitchFamily="66" charset="0"/>
              </a:rPr>
              <a:t>это степень соответствия результата и цели: чем ближе результат к цели, тем выше качество урока. </a:t>
            </a:r>
            <a:endParaRPr lang="ru-RU" sz="60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29684" cy="6072230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3200" dirty="0" smtClean="0">
                <a:latin typeface="Monotype Corsiva" pitchFamily="66" charset="0"/>
              </a:rPr>
              <a:t>Каждый урок должен быть для наставника задачей, которую он должен выполнить, обдумывая это заранее: на каждом уроке он должен чего-нибудь достигнуть, сделать шаг дальше и заставить весь класс сделать этот шаг.</a:t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sz="3200" dirty="0" smtClean="0">
                <a:latin typeface="Monotype Corsiva" pitchFamily="66" charset="0"/>
              </a:rPr>
              <a:t>                                                        </a:t>
            </a:r>
            <a:r>
              <a:rPr lang="ru-RU" sz="3200" b="1" dirty="0" smtClean="0">
                <a:latin typeface="Monotype Corsiva" pitchFamily="66" charset="0"/>
              </a:rPr>
              <a:t>       К.Д.Ушинский</a:t>
            </a:r>
            <a:r>
              <a:rPr lang="ru-RU" sz="3200" dirty="0" smtClean="0">
                <a:latin typeface="Monotype Corsiva" pitchFamily="66" charset="0"/>
              </a:rPr>
              <a:t/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sz="3200" dirty="0" smtClean="0">
                <a:latin typeface="Monotype Corsiva" pitchFamily="66" charset="0"/>
              </a:rPr>
              <a:t>Эти уроки развлекают, забавляют, возбуждают, изумляют. Но хорошо бы не забывать, что урок, ну хоть немножко должен ещё и обучать.      </a:t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sz="3200" dirty="0" smtClean="0">
                <a:latin typeface="Monotype Corsiva" pitchFamily="66" charset="0"/>
              </a:rPr>
              <a:t>                                                                </a:t>
            </a:r>
            <a:r>
              <a:rPr lang="ru-RU" sz="3200" b="1" dirty="0" err="1" smtClean="0">
                <a:latin typeface="Monotype Corsiva" pitchFamily="66" charset="0"/>
              </a:rPr>
              <a:t>Ю.К.Бабанский</a:t>
            </a:r>
            <a:r>
              <a:rPr lang="ru-RU" sz="3200" dirty="0" smtClean="0">
                <a:latin typeface="Monotype Corsiva" pitchFamily="66" charset="0"/>
              </a:rPr>
              <a:t/>
            </a:r>
            <a:br>
              <a:rPr lang="ru-RU" sz="3200" dirty="0" smtClean="0">
                <a:latin typeface="Monotype Corsiva" pitchFamily="66" charset="0"/>
              </a:rPr>
            </a:br>
            <a:r>
              <a:rPr lang="ru-RU" sz="3200" b="1" dirty="0" smtClean="0">
                <a:latin typeface="Monotype Corsiva" pitchFamily="66" charset="0"/>
              </a:rPr>
              <a:t>Урок должен быть эффективным, а не эффектным.</a:t>
            </a:r>
            <a:endParaRPr lang="ru-RU" sz="32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428868"/>
            <a:ext cx="7772400" cy="1714512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latin typeface="Monotype Corsiva" pitchFamily="66" charset="0"/>
              </a:rPr>
              <a:t>Спасибо за внимание!</a:t>
            </a:r>
            <a:endParaRPr lang="ru-RU" sz="66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 smtClean="0">
                <a:latin typeface="Monotype Corsiva" pitchFamily="66" charset="0"/>
              </a:rPr>
              <a:t>Новый порядок аттестации педагогических работников</a:t>
            </a:r>
            <a:endParaRPr lang="ru-RU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Приказ </a:t>
            </a:r>
            <a:r>
              <a:rPr lang="ru-RU" dirty="0" err="1" smtClean="0"/>
              <a:t>МОиН</a:t>
            </a:r>
            <a:r>
              <a:rPr lang="ru-RU" dirty="0" smtClean="0"/>
              <a:t> РФ № 209 от 24.03.2010г «О порядке аттестации педагогических работников государственных и муниципальных образовательных учреждений».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Инструктивное письмо департамента </a:t>
            </a:r>
            <a:r>
              <a:rPr lang="ru-RU" dirty="0" err="1" smtClean="0"/>
              <a:t>МОиН</a:t>
            </a:r>
            <a:r>
              <a:rPr lang="ru-RU" dirty="0" smtClean="0"/>
              <a:t> РФ № 03 – 52/46 от 18.08.2010г. «Разъяснения к процедуре аттестации».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Инструктивное письмо </a:t>
            </a:r>
            <a:r>
              <a:rPr lang="ru-RU" dirty="0" err="1" smtClean="0"/>
              <a:t>МОиН</a:t>
            </a:r>
            <a:r>
              <a:rPr lang="ru-RU" dirty="0" smtClean="0"/>
              <a:t> РФ № 03 – 339 от 29.11.2010г. «Методика оценки».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 smtClean="0"/>
              <a:t>Инструктивное письмо </a:t>
            </a:r>
            <a:r>
              <a:rPr lang="ru-RU" dirty="0" err="1" smtClean="0"/>
              <a:t>МОиН</a:t>
            </a:r>
            <a:r>
              <a:rPr lang="ru-RU" dirty="0" smtClean="0"/>
              <a:t> РФ № 03 – 515/59 от 15.08.2011г. «Дополнения к разъяснениям».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7200" b="1" dirty="0" smtClean="0">
                <a:latin typeface="Monotype Corsiva" pitchFamily="66" charset="0"/>
              </a:rPr>
              <a:t>Целеполагание</a:t>
            </a:r>
            <a:endParaRPr lang="ru-RU" sz="72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/>
              <a:t>Кто ясно не видит цели, очень удивляется, придя не туда.</a:t>
            </a:r>
          </a:p>
          <a:p>
            <a:pPr marL="0" indent="0" algn="r">
              <a:buNone/>
            </a:pPr>
            <a:r>
              <a:rPr lang="ru-RU" sz="4800" dirty="0" smtClean="0"/>
              <a:t>Марк Твен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ru-RU" sz="3200" b="1" dirty="0" smtClean="0">
                <a:latin typeface="Monotype Corsiva" pitchFamily="66" charset="0"/>
              </a:rPr>
              <a:t>Подтверждение соответствия занимаемой должности. Критерии оценки письменной работы педагога (конспект урока</a:t>
            </a:r>
            <a:r>
              <a:rPr lang="ru-RU" sz="3200" b="1" dirty="0" smtClean="0">
                <a:latin typeface="Monotype Corsiva" pitchFamily="66" charset="0"/>
              </a:rPr>
              <a:t>)</a:t>
            </a:r>
            <a:endParaRPr lang="ru-RU" sz="32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2000240"/>
            <a:ext cx="8572560" cy="48577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b="1" i="1" dirty="0" smtClean="0"/>
              <a:t>Оцениваемые критерии</a:t>
            </a:r>
            <a:r>
              <a:rPr lang="ru-RU" sz="2400" dirty="0" smtClean="0"/>
              <a:t>: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/>
              <a:t>Компетентность в области постановки целей и задач.</a:t>
            </a:r>
          </a:p>
          <a:p>
            <a:pPr marL="449263" indent="-449263" algn="just">
              <a:spcBef>
                <a:spcPts val="0"/>
              </a:spcBef>
              <a:buNone/>
            </a:pPr>
            <a:r>
              <a:rPr lang="ru-RU" sz="2400" b="1" i="1" dirty="0" smtClean="0"/>
              <a:t>Критерии оценки: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1.1.Учитель разделяет тему урока и цель урока.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1.2.Цели формулируются в понятной для ученика форме.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1.3.Цели, ставящиеся перед обучающимися, содержат критерии, которые позволяют оценить качество полученного результата.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/>
              <a:t>1.4.Задачи, выделенные педагогом, конкретизируют цель, представляя собой промежуточный результат</a:t>
            </a:r>
            <a:r>
              <a:rPr lang="ru-RU" sz="2400" dirty="0" smtClean="0"/>
              <a:t>.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400" dirty="0" smtClean="0">
                <a:latin typeface="Calibri" pitchFamily="34" charset="0"/>
              </a:rPr>
              <a:t>1.5. </a:t>
            </a:r>
            <a:r>
              <a:rPr lang="ru-RU" sz="2400" dirty="0" smtClean="0">
                <a:latin typeface="Calibri" pitchFamily="34" charset="0"/>
              </a:rPr>
              <a:t>Умение ставить цели и задачи в соответствии с возрастными и индивидуальными особенностями обучающихся.</a:t>
            </a:r>
          </a:p>
          <a:p>
            <a:pPr marL="514350" indent="-514350" algn="just">
              <a:spcBef>
                <a:spcPts val="0"/>
              </a:spcBef>
              <a:buNone/>
            </a:pPr>
            <a:endParaRPr lang="ru-RU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4500"/>
              </a:lnSpc>
            </a:pPr>
            <a:r>
              <a:rPr lang="ru-RU" sz="4000" b="1" dirty="0" smtClean="0">
                <a:latin typeface="Monotype Corsiva" pitchFamily="66" charset="0"/>
              </a:rPr>
              <a:t>4. Предметные цели. Уровневый подход к постановке предметной цели.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714488"/>
            <a:ext cx="8429684" cy="514351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800" b="1" i="1" dirty="0" smtClean="0">
                <a:latin typeface="Calibri" pitchFamily="34" charset="0"/>
              </a:rPr>
              <a:t>4.1. Цели </a:t>
            </a:r>
            <a:r>
              <a:rPr lang="ru-RU" sz="5100" b="1" i="1" dirty="0" smtClean="0">
                <a:solidFill>
                  <a:srgbClr val="FF0000"/>
                </a:solidFill>
                <a:latin typeface="Calibri" pitchFamily="34" charset="0"/>
              </a:rPr>
              <a:t>первого уровня </a:t>
            </a:r>
            <a:r>
              <a:rPr lang="ru-RU" sz="4800" b="1" i="1" dirty="0" smtClean="0">
                <a:latin typeface="Calibri" pitchFamily="34" charset="0"/>
              </a:rPr>
              <a:t>можно представить в виде: «иметь представление» + «о чём?»</a:t>
            </a:r>
          </a:p>
          <a:p>
            <a:pPr marL="541338" indent="-541338" algn="just">
              <a:buNone/>
            </a:pPr>
            <a:r>
              <a:rPr lang="ru-RU" sz="4800" dirty="0" smtClean="0">
                <a:latin typeface="Calibri" pitchFamily="34" charset="0"/>
              </a:rPr>
              <a:t>Примеры целей первого уровня:</a:t>
            </a:r>
          </a:p>
          <a:p>
            <a:pPr marL="541338" indent="-541338" algn="just"/>
            <a:r>
              <a:rPr lang="ru-RU" sz="4800" dirty="0" smtClean="0">
                <a:latin typeface="Calibri" pitchFamily="34" charset="0"/>
              </a:rPr>
              <a:t>о круге проблем, в ряду которых находятся проблемы и вопросы данного курса;</a:t>
            </a:r>
          </a:p>
          <a:p>
            <a:pPr marL="541338" indent="-541338" algn="just"/>
            <a:r>
              <a:rPr lang="ru-RU" sz="4800" dirty="0" smtClean="0">
                <a:latin typeface="Calibri" pitchFamily="34" charset="0"/>
              </a:rPr>
              <a:t>об обязательных для изучения модулях и разделах, а также возможности выбора «своего пути»;</a:t>
            </a:r>
          </a:p>
          <a:p>
            <a:pPr marL="541338" indent="-541338" algn="just"/>
            <a:r>
              <a:rPr lang="ru-RU" sz="4800" dirty="0" smtClean="0">
                <a:latin typeface="Calibri" pitchFamily="34" charset="0"/>
              </a:rPr>
              <a:t>о существующих подходах к рассмотрению проблем курса и соотношении с ними подхода, используемого в данном курсе;</a:t>
            </a:r>
          </a:p>
          <a:p>
            <a:pPr marL="0" indent="0" algn="ctr">
              <a:buNone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4500"/>
              </a:lnSpc>
            </a:pPr>
            <a:r>
              <a:rPr lang="ru-RU" sz="4000" b="1" dirty="0" smtClean="0">
                <a:latin typeface="Monotype Corsiva" pitchFamily="66" charset="0"/>
              </a:rPr>
              <a:t>4. Предметные цели. Уровневый подход к постановке предметной цели.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714488"/>
            <a:ext cx="8429684" cy="514351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4800" b="1" i="1" dirty="0" smtClean="0">
                <a:latin typeface="Calibri" pitchFamily="34" charset="0"/>
              </a:rPr>
              <a:t>4.2. Цели второго уровня можно представить в виде: «знать» + «что?».</a:t>
            </a:r>
          </a:p>
          <a:p>
            <a:pPr marL="541338" indent="-541338" algn="just">
              <a:buNone/>
            </a:pPr>
            <a:r>
              <a:rPr lang="ru-RU" sz="4800" dirty="0" smtClean="0">
                <a:latin typeface="Calibri" pitchFamily="34" charset="0"/>
              </a:rPr>
              <a:t>Примеры целей второго уровня - знать:</a:t>
            </a:r>
          </a:p>
          <a:p>
            <a:pPr marL="541338" indent="-541338" algn="just"/>
            <a:r>
              <a:rPr lang="ru-RU" sz="4800" dirty="0" smtClean="0">
                <a:latin typeface="Calibri" pitchFamily="34" charset="0"/>
              </a:rPr>
              <a:t>объекты, предметы, цели, задачи, место курса среди других курсов направления или специальности;</a:t>
            </a:r>
          </a:p>
          <a:p>
            <a:pPr marL="541338" indent="-541338" algn="just"/>
            <a:r>
              <a:rPr lang="ru-RU" sz="4800" dirty="0" smtClean="0">
                <a:latin typeface="Calibri" pitchFamily="34" charset="0"/>
              </a:rPr>
              <a:t>понятия, определения, термины (понятийный аппарат курса);</a:t>
            </a:r>
          </a:p>
          <a:p>
            <a:pPr marL="541338" indent="-541338" algn="just"/>
            <a:r>
              <a:rPr lang="ru-RU" sz="4800" dirty="0" smtClean="0">
                <a:latin typeface="Calibri" pitchFamily="34" charset="0"/>
              </a:rPr>
              <a:t>даты, факты, события, явления (фактологический  материал курса);</a:t>
            </a:r>
          </a:p>
          <a:p>
            <a:pPr marL="541338" indent="-541338" algn="just"/>
            <a:r>
              <a:rPr lang="ru-RU" sz="4800" dirty="0" smtClean="0">
                <a:latin typeface="Calibri" pitchFamily="34" charset="0"/>
              </a:rPr>
              <a:t>признаки, параметры, характеристики, свойства изучаемых в курсе объектов;</a:t>
            </a:r>
          </a:p>
          <a:p>
            <a:pPr marL="0" indent="0" algn="ctr">
              <a:buNone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4500"/>
              </a:lnSpc>
            </a:pPr>
            <a:r>
              <a:rPr lang="ru-RU" sz="4000" b="1" dirty="0" smtClean="0">
                <a:latin typeface="Monotype Corsiva" pitchFamily="66" charset="0"/>
              </a:rPr>
              <a:t>4. Предметные цели. Уровневый подход к постановке предметной цели.</a:t>
            </a:r>
            <a:endParaRPr lang="ru-RU" sz="4000" b="1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357826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prstClr val="black"/>
                </a:solidFill>
                <a:latin typeface="Calibri" pitchFamily="34" charset="0"/>
              </a:rPr>
              <a:t>4.3. Цели третьего уровня («уметь») можно сформулировать в виде: «деятельность, задаваемая глаголом» + «предмет, на который направлена эта деятельность».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Calibri" pitchFamily="34" charset="0"/>
              </a:rPr>
              <a:t>Варианты целей третьего уровня</a:t>
            </a:r>
          </a:p>
          <a:p>
            <a:pPr marL="0" indent="0" algn="ctr">
              <a:buNone/>
            </a:pPr>
            <a:endParaRPr lang="ru-RU" sz="4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3436139"/>
          <a:ext cx="8643998" cy="31089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00396"/>
                <a:gridCol w="5643602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Деятельность</a:t>
                      </a:r>
                      <a:r>
                        <a:rPr lang="ru-RU" sz="2000" baseline="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Предмет, объекты курса</a:t>
                      </a:r>
                      <a:endParaRPr lang="ru-RU" sz="20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Выбирать, выделять, отделять.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факты из окружающей среды.</a:t>
                      </a:r>
                      <a:endParaRPr lang="ru-RU" sz="20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Оформлять, представлять, описывать, характеризовать.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данные, сведения, факты, результаты работы на языке символов (терминов, формул, образов), введённых  и</a:t>
                      </a:r>
                      <a:r>
                        <a:rPr lang="ru-RU" sz="2000" baseline="0" dirty="0" smtClean="0"/>
                        <a:t> используемых в курсе.</a:t>
                      </a:r>
                      <a:endParaRPr lang="ru-RU" sz="20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Высказывать,</a:t>
                      </a:r>
                      <a:r>
                        <a:rPr lang="ru-RU" sz="2000" baseline="0" dirty="0" smtClean="0"/>
                        <a:t> формулировать, выдвигать.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гипотезы о причинах возникновения той или иной ситуации (состояния, события), о путях (тенденциях) её развития и последствиях.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4500"/>
              </a:lnSpc>
            </a:pPr>
            <a:r>
              <a:rPr lang="ru-RU" sz="4000" b="1" dirty="0" smtClean="0">
                <a:latin typeface="Monotype Corsiva" pitchFamily="66" charset="0"/>
              </a:rPr>
              <a:t>4. Предметные цели. Уровневый подход к постановке предметной цели.</a:t>
            </a:r>
            <a:endParaRPr lang="ru-RU" sz="4000" b="1" dirty="0">
              <a:latin typeface="Monotype Corsiva" pitchFamily="66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785926"/>
          <a:ext cx="8643998" cy="4389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286148"/>
                <a:gridCol w="5357850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Деятельность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Предмет, объекты курса</a:t>
                      </a:r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Планировать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свою деятельность по изучению курса</a:t>
                      </a:r>
                      <a:r>
                        <a:rPr lang="ru-RU" sz="2400" baseline="0" dirty="0" smtClean="0"/>
                        <a:t> и решению задач курса.</a:t>
                      </a:r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Классифицировать, систематизировать, дифференцировать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факты, явления, объекты, системы, методы, решения, задачи и т.д., самостоятельно формулируя основания для классификации.</a:t>
                      </a:r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Рассчитывать, определять, находить, решать, вычислять, оценивать, измерять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признаки, параметры, характеристики,</a:t>
                      </a:r>
                      <a:r>
                        <a:rPr lang="ru-RU" sz="2400" baseline="0" dirty="0" smtClean="0"/>
                        <a:t> величины, состояния, используя известные модели, методы, средства, решения.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  <a:solidFill>
            <a:schemeClr val="bg1"/>
          </a:solidFill>
          <a:ln>
            <a:noFill/>
          </a:ln>
          <a:effectLst>
            <a:glow rad="228600">
              <a:schemeClr val="tx1">
                <a:lumMod val="50000"/>
                <a:lumOff val="50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>
              <a:lnSpc>
                <a:spcPts val="4500"/>
              </a:lnSpc>
            </a:pPr>
            <a:r>
              <a:rPr lang="ru-RU" sz="4000" b="1" dirty="0" smtClean="0">
                <a:latin typeface="Monotype Corsiva" pitchFamily="66" charset="0"/>
              </a:rPr>
              <a:t>4. Предметные цели. Уровневый подход к постановке предметной цели.</a:t>
            </a:r>
            <a:endParaRPr lang="ru-RU" sz="4000" b="1" dirty="0">
              <a:latin typeface="Monotype Corsiva" pitchFamily="66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643050"/>
          <a:ext cx="8643998" cy="4754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71966"/>
                <a:gridCol w="4572032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Деятельность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Предмет, объекты курса</a:t>
                      </a:r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Выбирать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технологии, приёмы, алгоритмы, законы, теории, закономерности, способы, методы, меры, средства, модели, критерии для решения задач курса.</a:t>
                      </a:r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Обобщать, интерпретировать, контролировать, проверять,</a:t>
                      </a:r>
                      <a:r>
                        <a:rPr lang="ru-RU" sz="2400" baseline="0" dirty="0" smtClean="0"/>
                        <a:t> осуществлять самоконтроль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полученные результаты по определённым критериям.</a:t>
                      </a:r>
                      <a:endParaRPr lang="ru-R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Формулировать, ставить, выделять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проблемы, вопросы и задачи курса.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154</TotalTime>
  <Words>913</Words>
  <Application>Microsoft Office PowerPoint</Application>
  <PresentationFormat>Экран (4:3)</PresentationFormat>
  <Paragraphs>105</Paragraphs>
  <Slides>15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Конструирование урока в соответствии с современной нормативно – правовой базой</vt:lpstr>
      <vt:lpstr>Новый порядок аттестации педагогических работников</vt:lpstr>
      <vt:lpstr>Целеполагание</vt:lpstr>
      <vt:lpstr>Подтверждение соответствия занимаемой должности. Критерии оценки письменной работы педагога (конспект урока)</vt:lpstr>
      <vt:lpstr>4. Предметные цели. Уровневый подход к постановке предметной цели.</vt:lpstr>
      <vt:lpstr>4. Предметные цели. Уровневый подход к постановке предметной цели.</vt:lpstr>
      <vt:lpstr>4. Предметные цели. Уровневый подход к постановке предметной цели.</vt:lpstr>
      <vt:lpstr>4. Предметные цели. Уровневый подход к постановке предметной цели.</vt:lpstr>
      <vt:lpstr>4. Предметные цели. Уровневый подход к постановке предметной цели.</vt:lpstr>
      <vt:lpstr>Задание № 1</vt:lpstr>
      <vt:lpstr>Определение уровня квалификации педагогических работников для установления соответствия требованиям предъявляемым к первой и высшей квалификационной категории</vt:lpstr>
      <vt:lpstr>Требования к уроку</vt:lpstr>
      <vt:lpstr>Эффективность (качество урока) – это степень соответствия результата и цели: чем ближе результат к цели, тем выше качество урока. </vt:lpstr>
      <vt:lpstr>Каждый урок должен быть для наставника задачей, которую он должен выполнить, обдумывая это заранее: на каждом уроке он должен чего-нибудь достигнуть, сделать шаг дальше и заставить весь класс сделать этот шаг.                                                                К.Д.Ушинский Эти уроки развлекают, забавляют, возбуждают, изумляют. Но хорошо бы не забывать, что урок, ну хоть немножко должен ещё и обучать.                                                                       Ю.К.Бабанский Урок должен быть эффективным, а не эффектным.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пироженка</dc:creator>
  <cp:lastModifiedBy>Чикурова Марина Викторовна</cp:lastModifiedBy>
  <cp:revision>30</cp:revision>
  <dcterms:modified xsi:type="dcterms:W3CDTF">2013-10-23T16:16:12Z</dcterms:modified>
</cp:coreProperties>
</file>