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00" r:id="rId1"/>
  </p:sldMasterIdLst>
  <p:notesMasterIdLst>
    <p:notesMasterId r:id="rId28"/>
  </p:notesMasterIdLst>
  <p:sldIdLst>
    <p:sldId id="256" r:id="rId2"/>
    <p:sldId id="264" r:id="rId3"/>
    <p:sldId id="257" r:id="rId4"/>
    <p:sldId id="258" r:id="rId5"/>
    <p:sldId id="270" r:id="rId6"/>
    <p:sldId id="271" r:id="rId7"/>
    <p:sldId id="272" r:id="rId8"/>
    <p:sldId id="260" r:id="rId9"/>
    <p:sldId id="275" r:id="rId10"/>
    <p:sldId id="276" r:id="rId11"/>
    <p:sldId id="265" r:id="rId12"/>
    <p:sldId id="267" r:id="rId13"/>
    <p:sldId id="261" r:id="rId14"/>
    <p:sldId id="268" r:id="rId15"/>
    <p:sldId id="263" r:id="rId16"/>
    <p:sldId id="278" r:id="rId17"/>
    <p:sldId id="277" r:id="rId18"/>
    <p:sldId id="280" r:id="rId19"/>
    <p:sldId id="281" r:id="rId20"/>
    <p:sldId id="269" r:id="rId21"/>
    <p:sldId id="282" r:id="rId22"/>
    <p:sldId id="285" r:id="rId23"/>
    <p:sldId id="283" r:id="rId24"/>
    <p:sldId id="262" r:id="rId25"/>
    <p:sldId id="274" r:id="rId26"/>
    <p:sldId id="284" r:id="rId2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val>
            <c:numRef>
              <c:f>'[Диаграмма в Microsoft PowerPoint]Лист1'!$B$2:$B$13</c:f>
              <c:numCache>
                <c:formatCode>General</c:formatCode>
                <c:ptCount val="12"/>
                <c:pt idx="0">
                  <c:v>80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  <c:pt idx="4">
                  <c:v>100</c:v>
                </c:pt>
                <c:pt idx="5">
                  <c:v>100</c:v>
                </c:pt>
                <c:pt idx="6">
                  <c:v>75</c:v>
                </c:pt>
                <c:pt idx="7">
                  <c:v>65</c:v>
                </c:pt>
                <c:pt idx="8">
                  <c:v>82</c:v>
                </c:pt>
                <c:pt idx="9">
                  <c:v>85</c:v>
                </c:pt>
                <c:pt idx="10">
                  <c:v>100</c:v>
                </c:pt>
                <c:pt idx="11">
                  <c:v>50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PowerPoint]Лист1'!$C$1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val>
            <c:numRef>
              <c:f>'[Диаграмма в Microsoft PowerPoint]Лист1'!$C$2:$C$13</c:f>
              <c:numCache>
                <c:formatCode>General</c:formatCode>
                <c:ptCount val="12"/>
                <c:pt idx="0">
                  <c:v>10</c:v>
                </c:pt>
                <c:pt idx="1">
                  <c:v>15</c:v>
                </c:pt>
                <c:pt idx="2">
                  <c:v>10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20</c:v>
                </c:pt>
                <c:pt idx="8">
                  <c:v>3</c:v>
                </c:pt>
                <c:pt idx="9">
                  <c:v>5</c:v>
                </c:pt>
                <c:pt idx="10">
                  <c:v>0</c:v>
                </c:pt>
                <c:pt idx="11">
                  <c:v>20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PowerPoint]Лист1'!$D$1</c:f>
              <c:strCache>
                <c:ptCount val="1"/>
                <c:pt idx="0">
                  <c:v>не совсем</c:v>
                </c:pt>
              </c:strCache>
            </c:strRef>
          </c:tx>
          <c:invertIfNegative val="0"/>
          <c:val>
            <c:numRef>
              <c:f>'[Диаграмма в Microsoft PowerPoint]Лист1'!$D$2:$D$13</c:f>
              <c:numCache>
                <c:formatCode>General</c:formatCode>
                <c:ptCount val="12"/>
                <c:pt idx="0">
                  <c:v>10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0</c:v>
                </c:pt>
                <c:pt idx="5">
                  <c:v>0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10</c:v>
                </c:pt>
                <c:pt idx="10">
                  <c:v>0</c:v>
                </c:pt>
                <c:pt idx="1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587456"/>
        <c:axId val="109593344"/>
      </c:barChart>
      <c:catAx>
        <c:axId val="109587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09593344"/>
        <c:crosses val="autoZero"/>
        <c:auto val="1"/>
        <c:lblAlgn val="ctr"/>
        <c:lblOffset val="100"/>
        <c:noMultiLvlLbl val="0"/>
      </c:catAx>
      <c:valAx>
        <c:axId val="10959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587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137471315447705"/>
          <c:y val="0.95061062336742941"/>
          <c:w val="0.38076025556547355"/>
          <c:h val="4.9389376632570543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35FED-F544-431D-BE01-EC4B3615F2BC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D56FA-84E5-459E-837E-954C02874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1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D56FA-84E5-459E-837E-954C0287493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7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980728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Презентация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деятельности районного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методического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отдела Управления народного образования Администрации </a:t>
            </a:r>
          </a:p>
          <a:p>
            <a:pPr algn="ctr"/>
            <a:r>
              <a:rPr lang="ru-RU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Якшур-Бодьинского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района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975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180"/>
            <a:ext cx="835292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  <a:effectLst/>
              </a:rPr>
              <a:t>Примерная тематика заседаний </a:t>
            </a:r>
            <a:r>
              <a:rPr lang="ru-RU" sz="3600" dirty="0" err="1" smtClean="0">
                <a:solidFill>
                  <a:srgbClr val="FF0000"/>
                </a:solidFill>
                <a:effectLst/>
              </a:rPr>
              <a:t>методсовета</a:t>
            </a:r>
            <a:endParaRPr lang="ru-RU" sz="36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196752"/>
            <a:ext cx="8496944" cy="554461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500" dirty="0" smtClean="0"/>
              <a:t>Планирование работы. Итоги года</a:t>
            </a:r>
          </a:p>
          <a:p>
            <a:pPr>
              <a:buFontTx/>
              <a:buChar char="-"/>
            </a:pPr>
            <a:r>
              <a:rPr lang="ru-RU" sz="2500" dirty="0" smtClean="0"/>
              <a:t>Разработки рабочих программ</a:t>
            </a:r>
          </a:p>
          <a:p>
            <a:pPr>
              <a:buFontTx/>
              <a:buChar char="-"/>
            </a:pPr>
            <a:r>
              <a:rPr lang="ru-RU" sz="2500" dirty="0" smtClean="0"/>
              <a:t>Об организации и проведении районных педагогических чтений</a:t>
            </a:r>
          </a:p>
          <a:p>
            <a:pPr>
              <a:buFontTx/>
              <a:buChar char="-"/>
            </a:pPr>
            <a:r>
              <a:rPr lang="ru-RU" sz="2500" dirty="0" smtClean="0"/>
              <a:t>Об итогах проведения муниципального и регионального этапов Всероссийской олимпиады</a:t>
            </a:r>
          </a:p>
          <a:p>
            <a:pPr>
              <a:buFontTx/>
              <a:buChar char="-"/>
            </a:pPr>
            <a:r>
              <a:rPr lang="ru-RU" sz="2500" dirty="0" smtClean="0"/>
              <a:t>Изучение нормативно-правовой базы по аттестации педагогических кадров</a:t>
            </a:r>
          </a:p>
          <a:p>
            <a:pPr>
              <a:buFontTx/>
              <a:buChar char="-"/>
            </a:pPr>
            <a:r>
              <a:rPr lang="ru-RU" sz="2500" dirty="0" smtClean="0"/>
              <a:t>О сайте ИМО как форме оказания методической помощи педагогам</a:t>
            </a:r>
          </a:p>
          <a:p>
            <a:pPr>
              <a:buFontTx/>
              <a:buChar char="-"/>
            </a:pPr>
            <a:r>
              <a:rPr lang="ru-RU" sz="2500" dirty="0" smtClean="0"/>
              <a:t>Инклюзивное образование: проблемы и перспективы развития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7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99" y="188640"/>
            <a:ext cx="7554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Работа </a:t>
            </a:r>
            <a:r>
              <a:rPr lang="ru-RU" sz="2000" b="1" dirty="0" err="1" smtClean="0">
                <a:solidFill>
                  <a:srgbClr val="FF0000"/>
                </a:solidFill>
              </a:rPr>
              <a:t>тьюторов</a:t>
            </a:r>
            <a:r>
              <a:rPr lang="ru-RU" sz="2000" b="1" dirty="0" smtClean="0">
                <a:solidFill>
                  <a:srgbClr val="FF0000"/>
                </a:solidFill>
              </a:rPr>
              <a:t> по направлениям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889258"/>
              </p:ext>
            </p:extLst>
          </p:nvPr>
        </p:nvGraphicFramePr>
        <p:xfrm>
          <a:off x="467544" y="888506"/>
          <a:ext cx="8280920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1728192"/>
                <a:gridCol w="2088232"/>
                <a:gridCol w="1512168"/>
              </a:tblGrid>
              <a:tr h="700636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Ф.И.О. </a:t>
                      </a:r>
                      <a:r>
                        <a:rPr lang="ru-RU" dirty="0" err="1" smtClean="0"/>
                        <a:t>тьютора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/>
                </a:tc>
              </a:tr>
              <a:tr h="4843979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«Создание и функционирование </a:t>
                      </a:r>
                      <a:r>
                        <a:rPr lang="ru-RU" b="0" dirty="0" err="1" smtClean="0">
                          <a:latin typeface="Arial Narrow" panose="020B0606020202030204" pitchFamily="34" charset="0"/>
                        </a:rPr>
                        <a:t>медиатеки</a:t>
                      </a:r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 и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медиацентра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».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«Обучение населения основам компьютерной грамотности»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«Обучение государственных муниципальных служащих»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«Образовательные ресурсы нового поколения в начальной школе»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«Социальные сервисы в учебном процессе»</a:t>
                      </a:r>
                      <a:endParaRPr lang="ru-RU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Лаврова И.А.</a:t>
                      </a: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dirty="0" err="1" smtClean="0">
                          <a:latin typeface="Arial Narrow" panose="020B0606020202030204" pitchFamily="34" charset="0"/>
                        </a:rPr>
                        <a:t>Лесникова</a:t>
                      </a:r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 Е.Ю.</a:t>
                      </a: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Малых О.А.</a:t>
                      </a: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Вахрушева Н.Г.</a:t>
                      </a: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dirty="0" err="1" smtClean="0">
                          <a:latin typeface="Arial Narrow" panose="020B0606020202030204" pitchFamily="34" charset="0"/>
                        </a:rPr>
                        <a:t>Стерхова</a:t>
                      </a:r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 Ю.В.</a:t>
                      </a:r>
                    </a:p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Вахрушева Н.Г.</a:t>
                      </a:r>
                      <a:endParaRPr lang="ru-RU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МБОУ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МБОУ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МБОУ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МБОУ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МБОУ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  <a:endParaRPr lang="ru-RU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Библиотекарь</a:t>
                      </a: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Учитель информатики</a:t>
                      </a: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err="1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Зам.директора</a:t>
                      </a:r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по УВР</a:t>
                      </a: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Учитель начальных классов</a:t>
                      </a: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Учитель русского языка</a:t>
                      </a:r>
                      <a:endParaRPr lang="ru-RU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5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99" y="761759"/>
            <a:ext cx="7554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Работа </a:t>
            </a:r>
            <a:r>
              <a:rPr lang="ru-RU" sz="2000" b="1" dirty="0" err="1" smtClean="0">
                <a:solidFill>
                  <a:srgbClr val="FF0000"/>
                </a:solidFill>
              </a:rPr>
              <a:t>тьюторов</a:t>
            </a:r>
            <a:r>
              <a:rPr lang="ru-RU" sz="2000" b="1" dirty="0" smtClean="0">
                <a:solidFill>
                  <a:srgbClr val="FF0000"/>
                </a:solidFill>
              </a:rPr>
              <a:t> по направлениям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865510"/>
              </p:ext>
            </p:extLst>
          </p:nvPr>
        </p:nvGraphicFramePr>
        <p:xfrm>
          <a:off x="467544" y="1412775"/>
          <a:ext cx="828092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1728192"/>
                <a:gridCol w="2088232"/>
                <a:gridCol w="1512168"/>
              </a:tblGrid>
              <a:tr h="392009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Ф.И.О. </a:t>
                      </a:r>
                      <a:r>
                        <a:rPr lang="ru-RU" dirty="0" err="1" smtClean="0"/>
                        <a:t>тьютора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/>
                </a:tc>
              </a:tr>
              <a:tr h="2467715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«Современные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интерактивные школьные предметные кабинеты».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«Проектная деятельность в информационной образовательной среде 21 века»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Каштанова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Л.В.</a:t>
                      </a:r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dirty="0" err="1" smtClean="0">
                          <a:latin typeface="Arial Narrow" panose="020B0606020202030204" pitchFamily="34" charset="0"/>
                        </a:rPr>
                        <a:t>Стерхова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Ю.В.</a:t>
                      </a:r>
                      <a:endParaRPr lang="ru-RU" b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 Narrow" panose="020B0606020202030204" pitchFamily="34" charset="0"/>
                        </a:rPr>
                        <a:t>МБОУ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МБОУ </a:t>
                      </a:r>
                      <a:r>
                        <a:rPr lang="ru-RU" b="0" baseline="0" dirty="0" err="1" smtClean="0">
                          <a:latin typeface="Arial Narrow" panose="020B0606020202030204" pitchFamily="34" charset="0"/>
                        </a:rPr>
                        <a:t>Якшур-Бодьинская</a:t>
                      </a:r>
                      <a:r>
                        <a:rPr lang="ru-RU" b="0" baseline="0" dirty="0" smtClean="0">
                          <a:latin typeface="Arial Narrow" panose="020B0606020202030204" pitchFamily="34" charset="0"/>
                        </a:rPr>
                        <a:t> гимназия</a:t>
                      </a:r>
                    </a:p>
                    <a:p>
                      <a:endParaRPr lang="ru-RU" b="0" baseline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Учитель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математики</a:t>
                      </a:r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Учитель русского</a:t>
                      </a:r>
                      <a:r>
                        <a:rPr lang="ru-RU" baseline="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языка</a:t>
                      </a:r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7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 rot="10800000" flipV="1">
            <a:off x="1187624" y="116632"/>
            <a:ext cx="6480720" cy="100811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Формы методической работы</a:t>
            </a:r>
            <a:endParaRPr lang="ru-RU" sz="2400" b="1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39552" y="1138034"/>
            <a:ext cx="3744414" cy="64807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т</a:t>
            </a:r>
            <a:r>
              <a:rPr lang="ru-RU" b="1" i="1" dirty="0" smtClean="0">
                <a:solidFill>
                  <a:srgbClr val="C00000"/>
                </a:solidFill>
              </a:rPr>
              <a:t>ематические семинары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39552" y="2060848"/>
            <a:ext cx="3744414" cy="72008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с</a:t>
            </a:r>
            <a:r>
              <a:rPr lang="ru-RU" b="1" i="1" dirty="0" smtClean="0">
                <a:solidFill>
                  <a:srgbClr val="C00000"/>
                </a:solidFill>
              </a:rPr>
              <a:t>еминары -практикумы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539551" y="2965594"/>
            <a:ext cx="3744415" cy="792087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м</a:t>
            </a:r>
            <a:r>
              <a:rPr lang="ru-RU" b="1" i="1" dirty="0" smtClean="0">
                <a:solidFill>
                  <a:srgbClr val="C00000"/>
                </a:solidFill>
              </a:rPr>
              <a:t>астер-классы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539552" y="3933056"/>
            <a:ext cx="3744414" cy="79208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презентации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539552" y="4869160"/>
            <a:ext cx="3744414" cy="79208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к</a:t>
            </a:r>
            <a:r>
              <a:rPr lang="ru-RU" b="1" i="1" dirty="0" smtClean="0">
                <a:solidFill>
                  <a:srgbClr val="C00000"/>
                </a:solidFill>
              </a:rPr>
              <a:t>руглые столы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39552" y="5877272"/>
            <a:ext cx="3744414" cy="79208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с</a:t>
            </a:r>
            <a:r>
              <a:rPr lang="ru-RU" b="1" i="1" dirty="0" smtClean="0">
                <a:solidFill>
                  <a:srgbClr val="C00000"/>
                </a:solidFill>
              </a:rPr>
              <a:t>мотры-конкурсы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364088" y="1226720"/>
            <a:ext cx="3168352" cy="64807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консультации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5364088" y="2060848"/>
            <a:ext cx="3168352" cy="72008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т</a:t>
            </a:r>
            <a:r>
              <a:rPr lang="ru-RU" b="1" i="1" dirty="0" smtClean="0">
                <a:solidFill>
                  <a:srgbClr val="C00000"/>
                </a:solidFill>
              </a:rPr>
              <a:t>ворческие отчеты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5364088" y="2965594"/>
            <a:ext cx="3168352" cy="792087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м</a:t>
            </a:r>
            <a:r>
              <a:rPr lang="ru-RU" b="1" i="1" dirty="0" smtClean="0">
                <a:solidFill>
                  <a:srgbClr val="C00000"/>
                </a:solidFill>
              </a:rPr>
              <a:t>етодические выставки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5364088" y="4869160"/>
            <a:ext cx="3168352" cy="1656184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к</a:t>
            </a:r>
            <a:r>
              <a:rPr lang="ru-RU" b="1" i="1" dirty="0" smtClean="0">
                <a:solidFill>
                  <a:srgbClr val="C00000"/>
                </a:solidFill>
              </a:rPr>
              <a:t>онкурсы профессионального мастерства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5376873" y="3838015"/>
            <a:ext cx="3168352" cy="79208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лекции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8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206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Повышение квалификации через: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251520" y="1082353"/>
            <a:ext cx="2808312" cy="146084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Курсовая подготовка в ИПК и ПРО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3491880" y="1082353"/>
            <a:ext cx="4968552" cy="2058615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ПДС для педагогов всех категорий (на базе района)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(Приложение №3)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5508104" y="3429000"/>
            <a:ext cx="3384376" cy="1584176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ПДС для руководителей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( на базе района)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(Приложение №2)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539552" y="2924944"/>
            <a:ext cx="3600400" cy="1800200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Семинары-практикумы по внедрению ФГОС (на базе ОО, Приложение №1)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139952" y="5085184"/>
            <a:ext cx="3960440" cy="1512168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амообразование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827583" y="4725142"/>
            <a:ext cx="2664297" cy="1872209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Учеба для руководителей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«Менеджмент в образовании»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7920880" cy="5544616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Повышение квалификации 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Семинары практикумы по теме «Современный урок: от теории к практике»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Анализ и самоанализ уроков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Внедрение современных технологий:</a:t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1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- Развитие критического мышления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 - Исследовательские методы обучения</a:t>
            </a:r>
          </a:p>
          <a:p>
            <a:pPr marL="45720" indent="0"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- Технология обучения в сотрудничестве</a:t>
            </a:r>
          </a:p>
          <a:p>
            <a:pPr marL="502920" indent="-457200">
              <a:buAutoNum type="arabicPeriod"/>
            </a:pP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2902" y="116632"/>
            <a:ext cx="20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Приложение №1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76864" cy="5505792"/>
          </a:xfrm>
        </p:spPr>
        <p:txBody>
          <a:bodyPr>
            <a:normAutofit/>
          </a:bodyPr>
          <a:lstStyle/>
          <a:p>
            <a:pPr marL="45720" indent="0">
              <a:spcAft>
                <a:spcPts val="600"/>
              </a:spcAft>
              <a:buNone/>
            </a:pPr>
            <a:r>
              <a:rPr lang="ru-RU" sz="2800" dirty="0" smtClean="0"/>
              <a:t>«Нормативно-правовое сопровождение введения  ФГОС»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800" dirty="0" smtClean="0"/>
              <a:t>«Разработки рабочих программ»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800" dirty="0" smtClean="0"/>
              <a:t>«Закон «Об образовании в РФ»: новые понятия, современные требования»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800" dirty="0" smtClean="0"/>
              <a:t>«Разработка основной образовательной программы»</a:t>
            </a:r>
          </a:p>
          <a:p>
            <a:pPr marL="45720" indent="0">
              <a:spcAft>
                <a:spcPts val="600"/>
              </a:spcAft>
              <a:buNone/>
            </a:pPr>
            <a:r>
              <a:rPr lang="ru-RU" sz="2800" dirty="0" smtClean="0"/>
              <a:t>«Организация </a:t>
            </a:r>
            <a:r>
              <a:rPr lang="ru-RU" sz="2800" dirty="0" err="1" smtClean="0"/>
              <a:t>внутришкольного</a:t>
            </a:r>
            <a:r>
              <a:rPr lang="ru-RU" sz="2800" dirty="0" smtClean="0"/>
              <a:t> контроля в ОУ в условиях введения ФГОС»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2902" y="116632"/>
            <a:ext cx="20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Приложение №2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20688"/>
            <a:ext cx="8640960" cy="5832648"/>
          </a:xfrm>
        </p:spPr>
        <p:txBody>
          <a:bodyPr>
            <a:normAutofit/>
          </a:bodyPr>
          <a:lstStyle/>
          <a:p>
            <a:pPr marL="45720" indent="0" algn="ctr"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ПОСТОЯННО ДЕЙСТВУЮЩИЕ СЕМИНАРЫ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«Составление учебных планов профильной школы» (</a:t>
            </a:r>
            <a:r>
              <a:rPr lang="ru-RU" sz="2000" b="1" dirty="0" err="1">
                <a:solidFill>
                  <a:srgbClr val="085182"/>
                </a:solidFill>
              </a:rPr>
              <a:t>И.Т.Крохина</a:t>
            </a:r>
            <a:r>
              <a:rPr lang="ru-RU" sz="2000" b="1" dirty="0">
                <a:solidFill>
                  <a:srgbClr val="085182"/>
                </a:solidFill>
              </a:rPr>
              <a:t>, специалист-эксперт </a:t>
            </a:r>
            <a:r>
              <a:rPr lang="ru-RU" sz="2000" b="1" dirty="0" err="1">
                <a:solidFill>
                  <a:srgbClr val="085182"/>
                </a:solidFill>
              </a:rPr>
              <a:t>МОиН</a:t>
            </a:r>
            <a:r>
              <a:rPr lang="ru-RU" sz="2000" b="1" dirty="0">
                <a:solidFill>
                  <a:srgbClr val="085182"/>
                </a:solidFill>
              </a:rPr>
              <a:t> УР) - 10 человек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«Исследовательская деятельность» (</a:t>
            </a:r>
            <a:r>
              <a:rPr lang="ru-RU" sz="2000" b="1" dirty="0" err="1">
                <a:solidFill>
                  <a:srgbClr val="085182"/>
                </a:solidFill>
              </a:rPr>
              <a:t>Е.Р.Блинова</a:t>
            </a:r>
            <a:r>
              <a:rPr lang="ru-RU" sz="2000" b="1" dirty="0">
                <a:solidFill>
                  <a:srgbClr val="085182"/>
                </a:solidFill>
              </a:rPr>
              <a:t>,  29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«Технология педагогической экспертизы» (</a:t>
            </a:r>
            <a:r>
              <a:rPr lang="ru-RU" sz="2000" b="1" dirty="0" err="1">
                <a:solidFill>
                  <a:srgbClr val="085182"/>
                </a:solidFill>
              </a:rPr>
              <a:t>Н.Б.Пластинина</a:t>
            </a:r>
            <a:r>
              <a:rPr lang="ru-RU" sz="2000" b="1" dirty="0">
                <a:solidFill>
                  <a:srgbClr val="085182"/>
                </a:solidFill>
              </a:rPr>
              <a:t>. 58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«Внеурочная деятельность» (</a:t>
            </a:r>
            <a:r>
              <a:rPr lang="ru-RU" sz="2000" b="1" dirty="0" err="1">
                <a:solidFill>
                  <a:srgbClr val="085182"/>
                </a:solidFill>
              </a:rPr>
              <a:t>В.П.Сазонов</a:t>
            </a:r>
            <a:r>
              <a:rPr lang="ru-RU" sz="2000" b="1" dirty="0">
                <a:solidFill>
                  <a:srgbClr val="085182"/>
                </a:solidFill>
              </a:rPr>
              <a:t>, </a:t>
            </a:r>
            <a:r>
              <a:rPr lang="ru-RU" sz="2000" b="1" dirty="0" err="1">
                <a:solidFill>
                  <a:srgbClr val="085182"/>
                </a:solidFill>
              </a:rPr>
              <a:t>И.В.Макарова</a:t>
            </a:r>
            <a:r>
              <a:rPr lang="ru-RU" sz="2000" b="1" dirty="0">
                <a:solidFill>
                  <a:srgbClr val="085182"/>
                </a:solidFill>
              </a:rPr>
              <a:t>, 22 человека)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«Нормативно-правовое сопровождение введения ФГОС»; «Разработка рабочих программ в основной и старшей школе» (</a:t>
            </a:r>
            <a:r>
              <a:rPr lang="ru-RU" sz="2000" b="1" dirty="0" err="1">
                <a:solidFill>
                  <a:srgbClr val="085182"/>
                </a:solidFill>
              </a:rPr>
              <a:t>М.В.Чикурова</a:t>
            </a:r>
            <a:r>
              <a:rPr lang="ru-RU" sz="2000" b="1" dirty="0">
                <a:solidFill>
                  <a:srgbClr val="085182"/>
                </a:solidFill>
              </a:rPr>
              <a:t>, 29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«Использование ИКТ в начальной школе» (</a:t>
            </a:r>
            <a:r>
              <a:rPr lang="ru-RU" sz="2000" b="1" dirty="0" err="1">
                <a:solidFill>
                  <a:srgbClr val="085182"/>
                </a:solidFill>
              </a:rPr>
              <a:t>Н.Г.Вахрушева</a:t>
            </a:r>
            <a:r>
              <a:rPr lang="ru-RU" sz="2000" b="1" dirty="0">
                <a:solidFill>
                  <a:srgbClr val="085182"/>
                </a:solidFill>
              </a:rPr>
              <a:t>, 13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85182"/>
                </a:solidFill>
              </a:rPr>
              <a:t>«Создание и функционирование </a:t>
            </a:r>
            <a:r>
              <a:rPr lang="ru-RU" sz="2000" b="1" dirty="0" err="1">
                <a:solidFill>
                  <a:srgbClr val="085182"/>
                </a:solidFill>
              </a:rPr>
              <a:t>медиатеки</a:t>
            </a:r>
            <a:r>
              <a:rPr lang="ru-RU" sz="2000" b="1" dirty="0">
                <a:solidFill>
                  <a:srgbClr val="085182"/>
                </a:solidFill>
              </a:rPr>
              <a:t> и </a:t>
            </a:r>
            <a:r>
              <a:rPr lang="ru-RU" sz="2000" b="1" dirty="0" err="1">
                <a:solidFill>
                  <a:srgbClr val="085182"/>
                </a:solidFill>
              </a:rPr>
              <a:t>медиацентра</a:t>
            </a:r>
            <a:r>
              <a:rPr lang="ru-RU" sz="2000" b="1" dirty="0">
                <a:solidFill>
                  <a:srgbClr val="085182"/>
                </a:solidFill>
              </a:rPr>
              <a:t> образовательного учреждения» (</a:t>
            </a:r>
            <a:r>
              <a:rPr lang="ru-RU" sz="2000" b="1" dirty="0" err="1">
                <a:solidFill>
                  <a:srgbClr val="085182"/>
                </a:solidFill>
              </a:rPr>
              <a:t>И.А.Лаврова</a:t>
            </a:r>
            <a:r>
              <a:rPr lang="ru-RU" sz="2000" b="1" dirty="0">
                <a:solidFill>
                  <a:srgbClr val="085182"/>
                </a:solidFill>
              </a:rPr>
              <a:t>, 13 человек</a:t>
            </a:r>
            <a:r>
              <a:rPr lang="ru-RU" sz="2000" b="1" dirty="0" smtClean="0">
                <a:solidFill>
                  <a:srgbClr val="085182"/>
                </a:solidFill>
              </a:rPr>
              <a:t>)</a:t>
            </a:r>
            <a:endParaRPr lang="ru-RU" sz="2000" b="1" dirty="0">
              <a:solidFill>
                <a:srgbClr val="08518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2902" y="116632"/>
            <a:ext cx="20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Приложение №3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361776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85182"/>
                </a:solidFill>
              </a:rPr>
              <a:t>«Эффективное введение ФГОС начального общего образования и основного общего образования в ОУ» (</a:t>
            </a:r>
            <a:r>
              <a:rPr lang="ru-RU" sz="2400" b="1" dirty="0" err="1">
                <a:solidFill>
                  <a:srgbClr val="085182"/>
                </a:solidFill>
              </a:rPr>
              <a:t>О.В.Калиниченко</a:t>
            </a:r>
            <a:r>
              <a:rPr lang="ru-RU" sz="2400" b="1" dirty="0">
                <a:solidFill>
                  <a:srgbClr val="085182"/>
                </a:solidFill>
              </a:rPr>
              <a:t>, 50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85182"/>
                </a:solidFill>
              </a:rPr>
              <a:t>«Современные образовательные технологии в ДОУ: технология ситуации активного общения» (</a:t>
            </a:r>
            <a:r>
              <a:rPr lang="ru-RU" sz="2400" b="1" dirty="0" err="1">
                <a:solidFill>
                  <a:srgbClr val="085182"/>
                </a:solidFill>
              </a:rPr>
              <a:t>О.Н.Фатихова</a:t>
            </a:r>
            <a:r>
              <a:rPr lang="ru-RU" sz="2400" b="1" dirty="0">
                <a:solidFill>
                  <a:srgbClr val="085182"/>
                </a:solidFill>
              </a:rPr>
              <a:t>, 30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85182"/>
                </a:solidFill>
              </a:rPr>
              <a:t>«Современные образовательные технологии в ДОУ: кейс-метод, как инструмент реализации ФГТ» (</a:t>
            </a:r>
            <a:r>
              <a:rPr lang="ru-RU" sz="2400" b="1" dirty="0" err="1">
                <a:solidFill>
                  <a:srgbClr val="085182"/>
                </a:solidFill>
              </a:rPr>
              <a:t>А.Г.Никитин</a:t>
            </a:r>
            <a:r>
              <a:rPr lang="ru-RU" sz="2400" b="1" dirty="0">
                <a:solidFill>
                  <a:srgbClr val="085182"/>
                </a:solidFill>
              </a:rPr>
              <a:t>, 29 человек)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85182"/>
                </a:solidFill>
              </a:rPr>
              <a:t>«Организация совместной деятельности детей и взрослых в рамках введения ФГТ» (</a:t>
            </a:r>
            <a:r>
              <a:rPr lang="ru-RU" sz="2400" b="1" dirty="0" err="1">
                <a:solidFill>
                  <a:srgbClr val="085182"/>
                </a:solidFill>
              </a:rPr>
              <a:t>О.Н.Фатихова</a:t>
            </a:r>
            <a:r>
              <a:rPr lang="ru-RU" sz="2400" b="1" dirty="0">
                <a:solidFill>
                  <a:srgbClr val="085182"/>
                </a:solidFill>
              </a:rPr>
              <a:t>, 61 человек)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5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68350239"/>
              </p:ext>
            </p:extLst>
          </p:nvPr>
        </p:nvGraphicFramePr>
        <p:xfrm>
          <a:off x="179506" y="731835"/>
          <a:ext cx="8856989" cy="579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62"/>
                <a:gridCol w="3384377"/>
                <a:gridCol w="864096"/>
                <a:gridCol w="864096"/>
                <a:gridCol w="720080"/>
                <a:gridCol w="864096"/>
                <a:gridCol w="747773"/>
                <a:gridCol w="908409"/>
              </a:tblGrid>
              <a:tr h="2228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№</a:t>
                      </a:r>
                      <a:endParaRPr lang="ru-RU" sz="1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Образовательные учреждения</a:t>
                      </a:r>
                      <a:endParaRPr lang="ru-RU" sz="1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2010-2011 </a:t>
                      </a:r>
                      <a:r>
                        <a:rPr lang="ru-RU" sz="1200" dirty="0" err="1">
                          <a:effectLst/>
                        </a:rPr>
                        <a:t>уч.г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2011-2012 </a:t>
                      </a:r>
                      <a:r>
                        <a:rPr lang="ru-RU" sz="1200" dirty="0" err="1">
                          <a:effectLst/>
                        </a:rPr>
                        <a:t>уч.г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2012-2013 </a:t>
                      </a:r>
                      <a:r>
                        <a:rPr lang="ru-RU" sz="1200" dirty="0" err="1">
                          <a:effectLst/>
                        </a:rPr>
                        <a:t>уч.г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курсы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семинары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курсы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семинары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курсы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семинары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9860" algn="l"/>
                        </a:tabLst>
                      </a:pPr>
                      <a:r>
                        <a:rPr lang="ru-RU" sz="1600">
                          <a:effectLst/>
                        </a:rPr>
                        <a:t>МБОУ «Алгазинская ООШ»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Большеошворцинская</a:t>
                      </a:r>
                      <a:r>
                        <a:rPr lang="ru-RU" sz="1600" dirty="0">
                          <a:effectLst/>
                        </a:rPr>
                        <a:t> СОШ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Зеглудская</a:t>
                      </a:r>
                      <a:r>
                        <a:rPr lang="ru-RU" sz="1600" dirty="0">
                          <a:effectLst/>
                        </a:rPr>
                        <a:t> школа-сад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МОУ «</a:t>
                      </a:r>
                      <a:r>
                        <a:rPr lang="ru-RU" sz="1600" dirty="0" err="1">
                          <a:effectLst/>
                        </a:rPr>
                        <a:t>Кекоранская</a:t>
                      </a:r>
                      <a:r>
                        <a:rPr lang="ru-RU" sz="1600" dirty="0">
                          <a:effectLst/>
                        </a:rPr>
                        <a:t> СОШ»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Кыквинская</a:t>
                      </a:r>
                      <a:r>
                        <a:rPr lang="ru-RU" sz="1600" dirty="0">
                          <a:effectLst/>
                        </a:rPr>
                        <a:t> школа-сад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Лынгинская</a:t>
                      </a:r>
                      <a:r>
                        <a:rPr lang="ru-RU" sz="1600" dirty="0">
                          <a:effectLst/>
                        </a:rPr>
                        <a:t> СОШ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Мукшинская</a:t>
                      </a:r>
                      <a:r>
                        <a:rPr lang="ru-RU" sz="1600" dirty="0">
                          <a:effectLst/>
                        </a:rPr>
                        <a:t> СОШ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Селычинская</a:t>
                      </a:r>
                      <a:r>
                        <a:rPr lang="ru-RU" sz="1600" dirty="0">
                          <a:effectLst/>
                        </a:rPr>
                        <a:t> ООШ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</a:t>
                      </a:r>
                      <a:r>
                        <a:rPr lang="ru-RU" sz="1600" dirty="0" err="1">
                          <a:effectLst/>
                        </a:rPr>
                        <a:t>Старозятцинская</a:t>
                      </a:r>
                      <a:r>
                        <a:rPr lang="ru-RU" sz="1600" dirty="0">
                          <a:effectLst/>
                        </a:rPr>
                        <a:t> СОШ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Старозятцинская школа-интернат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Чернушинская СОШ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Чуровская СОШ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19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Якшур-Бодьинская СОШ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594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МБОУ Якшур-Бодьинская сельская гимназия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36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594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МКСКОУ </a:t>
                      </a:r>
                      <a:r>
                        <a:rPr lang="en-US" sz="1600">
                          <a:effectLst/>
                        </a:rPr>
                        <a:t>III</a:t>
                      </a:r>
                      <a:r>
                        <a:rPr lang="ru-RU" sz="1600">
                          <a:effectLst/>
                        </a:rPr>
                        <a:t>-</a:t>
                      </a:r>
                      <a:r>
                        <a:rPr lang="en-US" sz="1600">
                          <a:effectLst/>
                        </a:rPr>
                        <a:t>IV</a:t>
                      </a:r>
                      <a:r>
                        <a:rPr lang="ru-RU" sz="1600">
                          <a:effectLst/>
                        </a:rPr>
                        <a:t> вида «Якшур-Бодьинская школа-интернат»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15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34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ctr"/>
                </a:tc>
              </a:tr>
              <a:tr h="2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Итого: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73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110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61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218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58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248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69" marR="58169" marT="0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87624" y="116632"/>
            <a:ext cx="71455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Обучение педагогических и руководящих работников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3" y="980728"/>
            <a:ext cx="76328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Образовательные организации </a:t>
            </a:r>
            <a:r>
              <a:rPr lang="ru-RU" sz="3200" b="1" dirty="0" err="1" smtClean="0">
                <a:solidFill>
                  <a:srgbClr val="FF0000"/>
                </a:solidFill>
              </a:rPr>
              <a:t>Якшур-Бодьинского</a:t>
            </a:r>
            <a:r>
              <a:rPr lang="ru-RU" sz="3200" b="1" dirty="0" smtClean="0">
                <a:solidFill>
                  <a:srgbClr val="FF0000"/>
                </a:solidFill>
              </a:rPr>
              <a:t> района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539553" y="2132856"/>
            <a:ext cx="4032447" cy="2232248"/>
          </a:xfrm>
          <a:prstGeom prst="wave">
            <a:avLst>
              <a:gd name="adj1" fmla="val 12500"/>
              <a:gd name="adj2" fmla="val -181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Средние школы – 9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Гимназия – 1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Школы-сады – 2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Коррекционные школы - 2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5364088" y="2924944"/>
            <a:ext cx="3456384" cy="1728192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Дошкольные учреждения - 22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0060" y="5013176"/>
            <a:ext cx="26388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Педагогов – 604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Учащихся – 2808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Воспитанников - 1450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5652120" y="4869160"/>
            <a:ext cx="2736304" cy="151216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ДЮСШ -1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ДДТ -1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Школа искусств - 1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Развитие системы поддержки талантливой молодежи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179512" y="1196752"/>
            <a:ext cx="3168352" cy="1728192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Всероссийская олимпиада школьников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707904" y="1010345"/>
            <a:ext cx="4680520" cy="2274639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Олимпиада среди учащихся начальных классов (4кл.) и среди учащихся 5-6 классов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179512" y="2924944"/>
            <a:ext cx="3744416" cy="2016224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НПК (по физике, </a:t>
            </a:r>
            <a:r>
              <a:rPr lang="ru-RU" sz="2000" b="1" dirty="0" err="1" smtClean="0">
                <a:solidFill>
                  <a:srgbClr val="002060"/>
                </a:solidFill>
              </a:rPr>
              <a:t>ин.яз</a:t>
            </a:r>
            <a:r>
              <a:rPr lang="ru-RU" sz="2000" b="1" dirty="0" smtClean="0">
                <a:solidFill>
                  <a:srgbClr val="002060"/>
                </a:solidFill>
              </a:rPr>
              <a:t>., математике, </a:t>
            </a:r>
            <a:r>
              <a:rPr lang="ru-RU" sz="2000" b="1" dirty="0">
                <a:solidFill>
                  <a:srgbClr val="002060"/>
                </a:solidFill>
              </a:rPr>
              <a:t>у</a:t>
            </a:r>
            <a:r>
              <a:rPr lang="ru-RU" sz="2000" b="1" dirty="0" smtClean="0">
                <a:solidFill>
                  <a:srgbClr val="002060"/>
                </a:solidFill>
              </a:rPr>
              <a:t>дм.</a:t>
            </a:r>
            <a:r>
              <a:rPr lang="ru-RU" sz="2000" b="1" dirty="0" err="1" smtClean="0">
                <a:solidFill>
                  <a:srgbClr val="002060"/>
                </a:solidFill>
              </a:rPr>
              <a:t>яз</a:t>
            </a:r>
            <a:r>
              <a:rPr lang="ru-RU" sz="2000" b="1" dirty="0" smtClean="0">
                <a:solidFill>
                  <a:srgbClr val="002060"/>
                </a:solidFill>
              </a:rPr>
              <a:t>.,</a:t>
            </a:r>
            <a:r>
              <a:rPr lang="ru-RU" sz="2000" b="1" dirty="0" err="1" smtClean="0">
                <a:solidFill>
                  <a:srgbClr val="002060"/>
                </a:solidFill>
              </a:rPr>
              <a:t>рус.яз</a:t>
            </a:r>
            <a:r>
              <a:rPr lang="ru-RU" sz="2000" b="1" dirty="0" smtClean="0">
                <a:solidFill>
                  <a:srgbClr val="002060"/>
                </a:solidFill>
              </a:rPr>
              <a:t>., литературе)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572000" y="3573016"/>
            <a:ext cx="4032448" cy="1584176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Школа молодого ученого (профиль: математика при </a:t>
            </a:r>
            <a:r>
              <a:rPr lang="ru-RU" sz="2000" b="1" dirty="0" err="1" smtClean="0">
                <a:solidFill>
                  <a:srgbClr val="002060"/>
                </a:solidFill>
              </a:rPr>
              <a:t>УдГУ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395536" y="5190670"/>
            <a:ext cx="2808312" cy="1224136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Лагеря для одаренных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4211960" y="5301208"/>
            <a:ext cx="3024336" cy="1440160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Тематические конкурсы чтецов (4.5,6 </a:t>
            </a:r>
            <a:r>
              <a:rPr lang="ru-RU" b="1" dirty="0" err="1" smtClean="0">
                <a:solidFill>
                  <a:srgbClr val="002060"/>
                </a:solidFill>
              </a:rPr>
              <a:t>кл</a:t>
            </a:r>
            <a:r>
              <a:rPr lang="ru-RU" b="1" dirty="0" smtClean="0">
                <a:solidFill>
                  <a:srgbClr val="002060"/>
                </a:solidFill>
              </a:rPr>
              <a:t>.)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0303459"/>
              </p:ext>
            </p:extLst>
          </p:nvPr>
        </p:nvGraphicFramePr>
        <p:xfrm>
          <a:off x="179512" y="762963"/>
          <a:ext cx="8964486" cy="5640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/>
                <a:gridCol w="504056"/>
                <a:gridCol w="486224"/>
                <a:gridCol w="453766"/>
                <a:gridCol w="650341"/>
                <a:gridCol w="650341"/>
                <a:gridCol w="651207"/>
                <a:gridCol w="651207"/>
                <a:gridCol w="651207"/>
                <a:gridCol w="456364"/>
                <a:gridCol w="493601"/>
                <a:gridCol w="613970"/>
                <a:gridCol w="613970"/>
              </a:tblGrid>
              <a:tr h="1843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ОУ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участников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победителей в районном этапе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призеров в районном этапе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победителей районного этапа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призеров районного этапа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участие в республиканском этапе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победителей в республиканском этапе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призеров в республиканском этапе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участие в России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Кол-во баллов за призеров в России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Общее кол-во баллов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Место</a:t>
                      </a:r>
                      <a:endParaRPr lang="ru-RU" sz="11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Мукшинская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28,5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V-VI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Старозятцинская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108,7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III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Большеошворцинская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28,5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V-VI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Кекоранская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14,3</a:t>
                      </a:r>
                      <a:endParaRPr lang="ru-RU" sz="13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VIII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Лынгинская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1,8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X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Чернушинская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0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Чуровская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19,6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VII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Якшур-Бодьинская</a:t>
                      </a:r>
                      <a:r>
                        <a:rPr lang="ru-RU" sz="1400" dirty="0">
                          <a:effectLst/>
                        </a:rPr>
                        <a:t> СОШ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212,1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Сельская гимназия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256,6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Селычинская</a:t>
                      </a:r>
                      <a:r>
                        <a:rPr lang="ru-RU" sz="1400" dirty="0">
                          <a:effectLst/>
                        </a:rPr>
                        <a:t> ООШ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3,6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IX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Алгазинская</a:t>
                      </a:r>
                      <a:r>
                        <a:rPr lang="ru-RU" sz="1400" dirty="0">
                          <a:effectLst/>
                        </a:rPr>
                        <a:t> ООШ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0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0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Якшур-Бодьинская</a:t>
                      </a:r>
                      <a:r>
                        <a:rPr lang="ru-RU" sz="1400" dirty="0">
                          <a:effectLst/>
                        </a:rPr>
                        <a:t> школа-интернат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32</a:t>
                      </a:r>
                      <a:endParaRPr lang="ru-RU" sz="13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1663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Итоги Всероссийской олимпиады школьников 2012-2013 учебного года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ru-RU" b="1" dirty="0">
                <a:solidFill>
                  <a:srgbClr val="FF0000"/>
                </a:solidFill>
              </a:rPr>
              <a:t>муниципальный, республиканский, российский этапы)</a:t>
            </a:r>
          </a:p>
        </p:txBody>
      </p:sp>
    </p:spTree>
    <p:extLst>
      <p:ext uri="{BB962C8B-B14F-4D97-AF65-F5344CB8AC3E}">
        <p14:creationId xmlns:p14="http://schemas.microsoft.com/office/powerpoint/2010/main" val="28908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63284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  <a:effectLst/>
              </a:rPr>
              <a:t>Лучшие сельские школы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8136904" cy="489654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Якшур-Бодьинская</a:t>
            </a:r>
            <a:r>
              <a:rPr lang="ru-RU" sz="3200" dirty="0" smtClean="0"/>
              <a:t> СОШ (диплом призера по физической культуре)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Старозятцинская</a:t>
            </a:r>
            <a:r>
              <a:rPr lang="ru-RU" sz="3200" dirty="0" smtClean="0"/>
              <a:t> СОШ  </a:t>
            </a:r>
            <a:r>
              <a:rPr lang="ru-RU" sz="3200" dirty="0" err="1" smtClean="0"/>
              <a:t>Якшур-Бодьинского</a:t>
            </a:r>
            <a:r>
              <a:rPr lang="ru-RU" sz="3200" dirty="0" smtClean="0"/>
              <a:t> района (диплом призера по физической культуре)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608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 rot="10800000" flipV="1">
            <a:off x="1187624" y="116632"/>
            <a:ext cx="6480720" cy="151216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Инновационная деятельность</a:t>
            </a:r>
            <a:endParaRPr lang="ru-RU" sz="2400" b="1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323528" y="1827443"/>
            <a:ext cx="3744414" cy="1656184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Апробирование современных технологий, учебников, современных уроков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148064" y="4887155"/>
            <a:ext cx="3744414" cy="1710197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Обновление содержания методов и форм обучения и воспитания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2930758" y="2954740"/>
            <a:ext cx="4248472" cy="2016224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Функционирование трех экспертных площадок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1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1619672" y="332656"/>
            <a:ext cx="5904656" cy="80467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Экспериментальные площадки</a:t>
            </a:r>
            <a:endParaRPr lang="ru-RU" sz="2400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395536" y="1268760"/>
            <a:ext cx="4896544" cy="187220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Опорная школа по внедрению ФГОС</a:t>
            </a:r>
          </a:p>
          <a:p>
            <a:pPr algn="ctr"/>
            <a:endParaRPr lang="ru-RU" dirty="0" smtClean="0">
              <a:latin typeface="Arial Black" panose="020B0A04020102020204" pitchFamily="34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МБОУ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Якшур-Бодьинская</a:t>
            </a:r>
            <a:r>
              <a:rPr lang="ru-RU" b="1" i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 СОШ</a:t>
            </a:r>
            <a:endParaRPr lang="ru-RU" b="1" i="1" dirty="0">
              <a:solidFill>
                <a:srgbClr val="002060"/>
              </a:solidFill>
              <a:latin typeface="Bookman Old Style" panose="02050604050505020204" pitchFamily="18" charset="0"/>
              <a:cs typeface="Aharoni" panose="02010803020104030203" pitchFamily="2" charset="-79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355976" y="2564904"/>
            <a:ext cx="4464496" cy="216024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Пилотная площадка по раннему внедрению ФГОС ООО и базовая площадка по информатизации</a:t>
            </a: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4581128"/>
            <a:ext cx="4896544" cy="2276872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Опорная школа по внедрению ФГОС в коррекционных школах</a:t>
            </a:r>
          </a:p>
          <a:p>
            <a:pPr algn="ctr"/>
            <a:endParaRPr lang="ru-RU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МКСКОУ </a:t>
            </a:r>
            <a:r>
              <a:rPr lang="en-US" b="1" i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III-IV </a:t>
            </a:r>
            <a:r>
              <a:rPr lang="ru-RU" b="1" i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вида «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Якшур-Бодьинская</a:t>
            </a:r>
            <a:r>
              <a:rPr lang="ru-RU" b="1" i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haroni" panose="02010803020104030203" pitchFamily="2" charset="-79"/>
              </a:rPr>
              <a:t> школа-интернат»</a:t>
            </a:r>
          </a:p>
        </p:txBody>
      </p:sp>
    </p:spTree>
    <p:extLst>
      <p:ext uri="{BB962C8B-B14F-4D97-AF65-F5344CB8AC3E}">
        <p14:creationId xmlns:p14="http://schemas.microsoft.com/office/powerpoint/2010/main" val="8308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175351" cy="1160806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Адрес сайта ИМО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15616" y="3068960"/>
            <a:ext cx="6912768" cy="882119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FF0000"/>
                </a:solidFill>
              </a:rPr>
              <a:t>b</a:t>
            </a:r>
            <a:r>
              <a:rPr lang="en-US" sz="6000" u="sng" dirty="0" smtClean="0">
                <a:solidFill>
                  <a:srgbClr val="FF0000"/>
                </a:solidFill>
              </a:rPr>
              <a:t>od-imo.narod.ru</a:t>
            </a:r>
            <a:endParaRPr lang="ru-RU" sz="6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5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7776864" cy="666936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Обобщение и распространение передового педагогического опыта</a:t>
            </a:r>
          </a:p>
          <a:p>
            <a:pPr marL="45720" indent="0" algn="ctr">
              <a:buNone/>
            </a:pPr>
            <a:endParaRPr lang="ru-RU" sz="900" b="1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Публикации в журналах «Новое образование», «Дошкольное образование», «Педагогический родник», в газете «Рассвет», </a:t>
            </a:r>
            <a:r>
              <a:rPr lang="ru-RU" dirty="0"/>
              <a:t>н</a:t>
            </a:r>
            <a:r>
              <a:rPr lang="ru-RU" dirty="0" smtClean="0"/>
              <a:t>а различных сайтах в сети Интернет и т.д.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Участие в фестивале педагогических идей: </a:t>
            </a:r>
            <a:br>
              <a:rPr lang="ru-RU" dirty="0" smtClean="0"/>
            </a:br>
            <a:r>
              <a:rPr lang="ru-RU" dirty="0" smtClean="0"/>
              <a:t>«Открытый урок»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Участие в конкурсе «Планета открытий»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Выступление на курсах повышения квалификации в </a:t>
            </a:r>
            <a:r>
              <a:rPr lang="ru-RU" dirty="0" err="1" smtClean="0"/>
              <a:t>ИПКиПРО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 smtClean="0"/>
              <a:t>Педчтения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Открытые уроки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Мастер-классы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НПК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Участие в конкурсе ПНПО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Участие в конкурсе «Педагог года»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8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Кадровый состав ИМО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1412776"/>
            <a:ext cx="3384376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Начальник ИМО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636912"/>
            <a:ext cx="2304256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Методист по УВР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636911"/>
            <a:ext cx="2332322" cy="440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Методист по ИКТ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68113" y="2636910"/>
            <a:ext cx="2376263" cy="440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Методист по УВР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3747298"/>
            <a:ext cx="2808312" cy="498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Методист по ДОО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3747298"/>
            <a:ext cx="2580189" cy="498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логопед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5218468"/>
            <a:ext cx="2448272" cy="7308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Методист по библиотекам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63888" y="5218468"/>
            <a:ext cx="2592288" cy="7308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Секретарь- машинистка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28167" y="5373216"/>
            <a:ext cx="2256153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Уборщица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7697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Цель: </a:t>
            </a:r>
          </a:p>
          <a:p>
            <a:pPr marL="342900" indent="-34290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</a:rPr>
              <a:t>с</a:t>
            </a:r>
            <a:r>
              <a:rPr lang="ru-RU" sz="2000" b="1" i="1" dirty="0" smtClean="0">
                <a:solidFill>
                  <a:srgbClr val="002060"/>
                </a:solidFill>
              </a:rPr>
              <a:t>оздание условий для обеспечения информационно-методической готовности педагогов и руководящих кадров к достижению современного, качественного образования, его доступности и эффективности</a:t>
            </a:r>
            <a:r>
              <a:rPr lang="ru-RU" sz="2400" b="1" i="1" dirty="0" smtClean="0">
                <a:solidFill>
                  <a:srgbClr val="002060"/>
                </a:solidFill>
              </a:rPr>
              <a:t>.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Задачи: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solidFill>
                  <a:srgbClr val="002060"/>
                </a:solidFill>
              </a:rPr>
              <a:t>организация и методическое обеспечение непрерывного    </a:t>
            </a:r>
            <a:endParaRPr lang="ru-RU" sz="2000" b="1" i="1" dirty="0">
              <a:solidFill>
                <a:srgbClr val="00206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</a:rPr>
              <a:t>п</a:t>
            </a:r>
            <a:r>
              <a:rPr lang="ru-RU" sz="2000" b="1" i="1" dirty="0" smtClean="0">
                <a:solidFill>
                  <a:srgbClr val="002060"/>
                </a:solidFill>
              </a:rPr>
              <a:t>овышения квалификации педагогических и руководящих кадров учреждения образования, содействие их творческому росту, профессиональной самореализации;</a:t>
            </a:r>
          </a:p>
          <a:p>
            <a:pPr marL="285750" indent="-28575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</a:rPr>
              <a:t>и</a:t>
            </a:r>
            <a:r>
              <a:rPr lang="ru-RU" sz="2000" b="1" i="1" dirty="0" smtClean="0">
                <a:solidFill>
                  <a:srgbClr val="002060"/>
                </a:solidFill>
              </a:rPr>
              <a:t>зучение, анализ и оценка результативности образовательного процесса и состояние методической работы в ОУ, обобщение и распространение педагогического опыта;</a:t>
            </a:r>
          </a:p>
          <a:p>
            <a:pPr marL="285750" indent="-28575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</a:rPr>
              <a:t>с</a:t>
            </a:r>
            <a:r>
              <a:rPr lang="ru-RU" sz="2000" b="1" i="1" dirty="0" smtClean="0">
                <a:solidFill>
                  <a:srgbClr val="002060"/>
                </a:solidFill>
              </a:rPr>
              <a:t>оздание системы информационно-методической поддержки внедрения нового содержания образования, использование новых педагогических технологий;</a:t>
            </a:r>
          </a:p>
          <a:p>
            <a:pPr marL="285750" indent="-28575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</a:rPr>
              <a:t>в</a:t>
            </a:r>
            <a:r>
              <a:rPr lang="ru-RU" sz="2000" b="1" i="1" dirty="0" smtClean="0">
                <a:solidFill>
                  <a:srgbClr val="002060"/>
                </a:solidFill>
              </a:rPr>
              <a:t>недрение форм дистанционного обучения, как современной технологии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28854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Методическая тема: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р</a:t>
            </a:r>
            <a:r>
              <a:rPr lang="ru-RU" sz="2400" b="1" dirty="0" smtClean="0">
                <a:solidFill>
                  <a:srgbClr val="002060"/>
                </a:solidFill>
              </a:rPr>
              <a:t>оль новых педагогических технологий в повышении    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эффективности  образовательного  процесса.</a:t>
            </a:r>
          </a:p>
          <a:p>
            <a:pPr algn="r"/>
            <a:r>
              <a:rPr lang="ru-RU" sz="2400" b="1" i="1" u="sng" dirty="0" smtClean="0">
                <a:solidFill>
                  <a:schemeClr val="bg2">
                    <a:lumMod val="25000"/>
                  </a:schemeClr>
                </a:solidFill>
                <a:hlinkClick r:id="rId2" action="ppaction://hlinksldjump"/>
              </a:rPr>
              <a:t>Приложение №1</a:t>
            </a:r>
            <a:endParaRPr lang="ru-RU" sz="2400" b="1" i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Приоритетные направления: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-   </a:t>
            </a:r>
            <a:r>
              <a:rPr lang="ru-RU" sz="2400" b="1" dirty="0">
                <a:solidFill>
                  <a:srgbClr val="002060"/>
                </a:solidFill>
              </a:rPr>
              <a:t>п</a:t>
            </a:r>
            <a:r>
              <a:rPr lang="ru-RU" sz="2400" b="1" dirty="0" smtClean="0">
                <a:solidFill>
                  <a:srgbClr val="002060"/>
                </a:solidFill>
              </a:rPr>
              <a:t>овышение квалификации педагогов всех категорий;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р</a:t>
            </a:r>
            <a:r>
              <a:rPr lang="ru-RU" sz="2400" b="1" dirty="0" smtClean="0">
                <a:solidFill>
                  <a:srgbClr val="002060"/>
                </a:solidFill>
              </a:rPr>
              <a:t>азвитие системы поддержки талантливых детей;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а</a:t>
            </a:r>
            <a:r>
              <a:rPr lang="ru-RU" sz="2400" b="1" dirty="0" smtClean="0">
                <a:solidFill>
                  <a:srgbClr val="002060"/>
                </a:solidFill>
              </a:rPr>
              <a:t>ттестация педагогических и руководящих кадров;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</a:rPr>
              <a:t>недрение инноваций в учебно-воспитательный процесс;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</a:rPr>
              <a:t>бобщение и распространение передового педагогического опыта;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</a:rPr>
              <a:t>нформатизация системы образования.</a:t>
            </a:r>
          </a:p>
          <a:p>
            <a:pPr marL="342900" indent="-342900">
              <a:buFontTx/>
              <a:buChar char="-"/>
            </a:pP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8604448" y="6406307"/>
            <a:ext cx="539552" cy="451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i="1" u="sng" dirty="0">
                <a:solidFill>
                  <a:schemeClr val="bg2">
                    <a:lumMod val="25000"/>
                  </a:schemeClr>
                </a:solidFill>
              </a:rPr>
              <a:t>Приложение №1</a:t>
            </a:r>
          </a:p>
          <a:p>
            <a:pPr algn="r"/>
            <a:endParaRPr lang="ru-RU" sz="1400" b="1" dirty="0" smtClean="0"/>
          </a:p>
          <a:p>
            <a:r>
              <a:rPr lang="ru-RU" sz="1400" b="1" dirty="0" smtClean="0"/>
              <a:t>Анкета </a:t>
            </a:r>
            <a:r>
              <a:rPr lang="ru-RU" sz="1400" b="1" dirty="0"/>
              <a:t>для выявления профессиональных затруднений педагогов в связи с переходом на ФГОС</a:t>
            </a:r>
          </a:p>
          <a:p>
            <a:endParaRPr lang="ru-RU" sz="1400" dirty="0" smtClean="0"/>
          </a:p>
          <a:p>
            <a:r>
              <a:rPr lang="ru-RU" sz="1400" dirty="0" smtClean="0"/>
              <a:t>1</a:t>
            </a:r>
            <a:r>
              <a:rPr lang="ru-RU" sz="1400" dirty="0"/>
              <a:t>.      Достаточно ли Вы информированы о стандартах нового поколения?</a:t>
            </a:r>
          </a:p>
          <a:p>
            <a:r>
              <a:rPr lang="ru-RU" sz="1400" dirty="0" smtClean="0"/>
              <a:t>        1</a:t>
            </a:r>
            <a:r>
              <a:rPr lang="ru-RU" sz="1400" dirty="0"/>
              <a:t>)      Да</a:t>
            </a:r>
          </a:p>
          <a:p>
            <a:r>
              <a:rPr lang="ru-RU" sz="1400" dirty="0" smtClean="0"/>
              <a:t>        2</a:t>
            </a:r>
            <a:r>
              <a:rPr lang="ru-RU" sz="1400" dirty="0"/>
              <a:t>)      </a:t>
            </a:r>
            <a:r>
              <a:rPr lang="ru-RU" sz="1400" dirty="0" smtClean="0"/>
              <a:t>Нет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3)      Не совсем </a:t>
            </a:r>
          </a:p>
          <a:p>
            <a:pPr marL="342900" indent="-342900">
              <a:buAutoNum type="arabicPeriod" startAt="2"/>
            </a:pPr>
            <a:r>
              <a:rPr lang="ru-RU" sz="1400" dirty="0" smtClean="0"/>
              <a:t>В </a:t>
            </a:r>
            <a:r>
              <a:rPr lang="ru-RU" sz="1400" dirty="0"/>
              <a:t>достаточной ли степени Вы ознакомлены с нормативно-правовой документацией по этому направлению</a:t>
            </a:r>
            <a:r>
              <a:rPr lang="ru-RU" sz="1400" dirty="0" smtClean="0"/>
              <a:t>?</a:t>
            </a:r>
          </a:p>
          <a:p>
            <a:r>
              <a:rPr lang="ru-RU" sz="1400" dirty="0" smtClean="0"/>
              <a:t>3</a:t>
            </a:r>
            <a:r>
              <a:rPr lang="ru-RU" sz="1400" dirty="0"/>
              <a:t>.      Владеете ли Вы умениями осуществлять системно-</a:t>
            </a:r>
            <a:r>
              <a:rPr lang="ru-RU" sz="1400" dirty="0" err="1"/>
              <a:t>деятельностный</a:t>
            </a:r>
            <a:r>
              <a:rPr lang="ru-RU" sz="1400" dirty="0"/>
              <a:t> подход в обучении?</a:t>
            </a:r>
          </a:p>
          <a:p>
            <a:r>
              <a:rPr lang="ru-RU" sz="1400" dirty="0"/>
              <a:t>4.      Испытываете ли Вы затруднения в овладении методологией организации самостоятельной творческой деятельности обучающихся?</a:t>
            </a:r>
          </a:p>
          <a:p>
            <a:r>
              <a:rPr lang="ru-RU" sz="1400" dirty="0"/>
              <a:t>5.      Способны ли Вы аккумулировать и использовать опыт творческой деятельности других учителей?</a:t>
            </a:r>
          </a:p>
          <a:p>
            <a:r>
              <a:rPr lang="ru-RU" sz="1400" dirty="0"/>
              <a:t>6.      Имеете ли Вы необходимость в повышении своего профессионального уровня в условиях перехода на ФГОС?</a:t>
            </a:r>
          </a:p>
          <a:p>
            <a:r>
              <a:rPr lang="ru-RU" sz="1400" dirty="0"/>
              <a:t>7.      Испытываете ли затруднения в составлении рабочих программ?</a:t>
            </a:r>
          </a:p>
          <a:p>
            <a:r>
              <a:rPr lang="ru-RU" sz="1400" dirty="0"/>
              <a:t>8.      Способны ли вы отказаться от стереотипов, преодолеть инерцию мышления и использовать вариативность в педагогической деятельности?</a:t>
            </a:r>
          </a:p>
          <a:p>
            <a:r>
              <a:rPr lang="ru-RU" sz="1400" dirty="0"/>
              <a:t>9.      Испытываете ли Вы проблемы с выбором методов обучения и умением сочетать методы, средства и формы обучения?</a:t>
            </a:r>
          </a:p>
          <a:p>
            <a:r>
              <a:rPr lang="ru-RU" sz="1400" dirty="0"/>
              <a:t>10.  Чувствуете ли Вы в себе решительность и уверенность в том, что Вы преодолеете трудности при переходе на стандарты нового поколения?</a:t>
            </a:r>
          </a:p>
          <a:p>
            <a:r>
              <a:rPr lang="ru-RU" sz="1400" dirty="0"/>
              <a:t>11.  </a:t>
            </a:r>
            <a:r>
              <a:rPr lang="ru-RU" sz="1400" dirty="0" smtClean="0"/>
              <a:t>Испытываете ли Вы необходимость в посещении семинаров по изучению современных технологий? </a:t>
            </a:r>
            <a:endParaRPr lang="ru-RU" sz="1400" dirty="0"/>
          </a:p>
          <a:p>
            <a:r>
              <a:rPr lang="ru-RU" sz="1400" dirty="0"/>
              <a:t>12.  </a:t>
            </a:r>
            <a:r>
              <a:rPr lang="ru-RU" sz="1400" dirty="0" smtClean="0"/>
              <a:t>Умеете ли Вы делать анализ современного урока??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189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38077585"/>
              </p:ext>
            </p:extLst>
          </p:nvPr>
        </p:nvGraphicFramePr>
        <p:xfrm>
          <a:off x="395536" y="188640"/>
          <a:ext cx="835292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>
            <a:hlinkClick r:id="rId3" action="ppaction://hlinksldjump"/>
          </p:cNvPr>
          <p:cNvSpPr/>
          <p:nvPr/>
        </p:nvSpPr>
        <p:spPr>
          <a:xfrm>
            <a:off x="8172400" y="6309320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ерфолента 5"/>
          <p:cNvSpPr/>
          <p:nvPr/>
        </p:nvSpPr>
        <p:spPr>
          <a:xfrm>
            <a:off x="3059832" y="0"/>
            <a:ext cx="3888432" cy="98072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Методический совет</a:t>
            </a:r>
            <a:endParaRPr lang="ru-RU" sz="2000" b="1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644008" y="980728"/>
            <a:ext cx="504056" cy="5040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3923928" y="1340769"/>
            <a:ext cx="2088232" cy="792088"/>
          </a:xfrm>
          <a:prstGeom prst="flowChartPunchedTap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22 РМО</a:t>
            </a:r>
            <a:endParaRPr lang="ru-RU" i="1" u="sng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9512" y="1736813"/>
            <a:ext cx="2376264" cy="3960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химии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475656" y="2252120"/>
            <a:ext cx="2232248" cy="45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физики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9512" y="2708920"/>
            <a:ext cx="2376264" cy="7623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иностранного языка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139952" y="2285873"/>
            <a:ext cx="1872208" cy="567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биологии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71800" y="2924944"/>
            <a:ext cx="2376264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начальных классов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 rot="10800000" flipV="1">
            <a:off x="6444208" y="1232755"/>
            <a:ext cx="2232248" cy="9001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русского языка и литературы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444208" y="2285873"/>
            <a:ext cx="2232248" cy="567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информатики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581778" y="3068960"/>
            <a:ext cx="3094678" cy="4590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географии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491880" y="3528010"/>
            <a:ext cx="1800200" cy="67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технологии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470852" y="3712530"/>
            <a:ext cx="3205604" cy="4906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удмуртского языка и литературы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059832" y="4378604"/>
            <a:ext cx="2521946" cy="5265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 err="1" smtClean="0">
                <a:solidFill>
                  <a:srgbClr val="C00000"/>
                </a:solidFill>
              </a:rPr>
              <a:t>ам.директоров</a:t>
            </a:r>
            <a:r>
              <a:rPr lang="ru-RU" b="1" i="1" dirty="0" smtClean="0">
                <a:solidFill>
                  <a:srgbClr val="C00000"/>
                </a:solidFill>
              </a:rPr>
              <a:t> по ВР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54371" y="3528010"/>
            <a:ext cx="2376264" cy="5490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 err="1" smtClean="0">
                <a:solidFill>
                  <a:srgbClr val="C00000"/>
                </a:solidFill>
              </a:rPr>
              <a:t>ам.директоров</a:t>
            </a:r>
            <a:r>
              <a:rPr lang="ru-RU" b="1" i="1" dirty="0" smtClean="0">
                <a:solidFill>
                  <a:srgbClr val="C00000"/>
                </a:solidFill>
              </a:rPr>
              <a:t> по УВР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79512" y="4203210"/>
            <a:ext cx="2707107" cy="4905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п</a:t>
            </a:r>
            <a:r>
              <a:rPr lang="ru-RU" b="1" i="1" dirty="0" smtClean="0">
                <a:solidFill>
                  <a:srgbClr val="C00000"/>
                </a:solidFill>
              </a:rPr>
              <a:t>едагогов-психологов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 flipH="1">
            <a:off x="4103948" y="4972852"/>
            <a:ext cx="1584176" cy="5774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музыки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652450" y="4378604"/>
            <a:ext cx="302400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 логопедов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10356" y="4810653"/>
            <a:ext cx="2376263" cy="5846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ш</a:t>
            </a:r>
            <a:r>
              <a:rPr lang="ru-RU" b="1" i="1" dirty="0" smtClean="0">
                <a:solidFill>
                  <a:srgbClr val="C00000"/>
                </a:solidFill>
              </a:rPr>
              <a:t>кольных библиотекарей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528049" y="5708343"/>
            <a:ext cx="2088232" cy="4929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п</a:t>
            </a:r>
            <a:r>
              <a:rPr lang="ru-RU" b="1" i="1" dirty="0" smtClean="0">
                <a:solidFill>
                  <a:srgbClr val="C00000"/>
                </a:solidFill>
              </a:rPr>
              <a:t>едагогов ДОУ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868144" y="5082212"/>
            <a:ext cx="2808312" cy="6261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истории и обществознания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79512" y="5550265"/>
            <a:ext cx="3060339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</a:t>
            </a:r>
            <a:r>
              <a:rPr lang="ru-RU" b="1" i="1" dirty="0" err="1" smtClean="0">
                <a:solidFill>
                  <a:srgbClr val="C00000"/>
                </a:solidFill>
              </a:rPr>
              <a:t>технологиии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228184" y="5766289"/>
            <a:ext cx="2232248" cy="90307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физической культуры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95537" y="6201308"/>
            <a:ext cx="2664296" cy="6566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п</a:t>
            </a:r>
            <a:r>
              <a:rPr lang="ru-RU" b="1" i="1" dirty="0" smtClean="0">
                <a:solidFill>
                  <a:srgbClr val="C00000"/>
                </a:solidFill>
              </a:rPr>
              <a:t>реподавателей-организаторов ОБЖ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491880" y="6309320"/>
            <a:ext cx="2089898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у</a:t>
            </a:r>
            <a:r>
              <a:rPr lang="ru-RU" b="1" i="1" dirty="0" smtClean="0">
                <a:solidFill>
                  <a:srgbClr val="C00000"/>
                </a:solidFill>
              </a:rPr>
              <a:t>чителей ИЗО</a:t>
            </a:r>
            <a:endParaRPr lang="ru-RU" b="1" i="1" dirty="0">
              <a:solidFill>
                <a:srgbClr val="C00000"/>
              </a:solidFill>
            </a:endParaRPr>
          </a:p>
        </p:txBody>
      </p:sp>
      <p:cxnSp>
        <p:nvCxnSpPr>
          <p:cNvPr id="73" name="Прямая со стрелкой 72"/>
          <p:cNvCxnSpPr>
            <a:stCxn id="8" idx="1"/>
            <a:endCxn id="40" idx="3"/>
          </p:cNvCxnSpPr>
          <p:nvPr/>
        </p:nvCxnSpPr>
        <p:spPr>
          <a:xfrm flipH="1">
            <a:off x="2555776" y="1736813"/>
            <a:ext cx="1368152" cy="198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H="1">
            <a:off x="3239852" y="1934835"/>
            <a:ext cx="684076" cy="486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43" idx="0"/>
          </p:cNvCxnSpPr>
          <p:nvPr/>
        </p:nvCxnSpPr>
        <p:spPr>
          <a:xfrm>
            <a:off x="5004048" y="2132857"/>
            <a:ext cx="72008" cy="153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8" idx="3"/>
          </p:cNvCxnSpPr>
          <p:nvPr/>
        </p:nvCxnSpPr>
        <p:spPr>
          <a:xfrm>
            <a:off x="6012160" y="1736813"/>
            <a:ext cx="432048" cy="99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endCxn id="46" idx="1"/>
          </p:cNvCxnSpPr>
          <p:nvPr/>
        </p:nvCxnSpPr>
        <p:spPr>
          <a:xfrm>
            <a:off x="5868144" y="1934835"/>
            <a:ext cx="576064" cy="634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652450" y="2132857"/>
            <a:ext cx="575734" cy="936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4535996" y="217786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 flipH="1">
            <a:off x="3707904" y="2132857"/>
            <a:ext cx="828092" cy="936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23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0"/>
            <a:ext cx="7128792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6445" r="51025" b="8395"/>
          <a:stretch/>
        </p:blipFill>
        <p:spPr bwMode="auto">
          <a:xfrm>
            <a:off x="1979712" y="0"/>
            <a:ext cx="5258308" cy="668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20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847</TotalTime>
  <Words>1646</Words>
  <Application>Microsoft Office PowerPoint</Application>
  <PresentationFormat>Экран (4:3)</PresentationFormat>
  <Paragraphs>574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Примерная тематика заседаний методсовета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Лучшие сельские школы</vt:lpstr>
      <vt:lpstr>Презентация PowerPoint</vt:lpstr>
      <vt:lpstr>Презентация PowerPoint</vt:lpstr>
      <vt:lpstr>Адрес сайта ИМО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Батурина Наталья</dc:creator>
  <cp:lastModifiedBy>Батурина Наталья</cp:lastModifiedBy>
  <cp:revision>68</cp:revision>
  <cp:lastPrinted>2013-10-03T07:18:43Z</cp:lastPrinted>
  <dcterms:created xsi:type="dcterms:W3CDTF">2013-09-25T05:34:12Z</dcterms:created>
  <dcterms:modified xsi:type="dcterms:W3CDTF">2013-10-03T08:03:16Z</dcterms:modified>
</cp:coreProperties>
</file>