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00" r:id="rId1"/>
  </p:sldMasterIdLst>
  <p:notesMasterIdLst>
    <p:notesMasterId r:id="rId28"/>
  </p:notesMasterIdLst>
  <p:sldIdLst>
    <p:sldId id="256" r:id="rId2"/>
    <p:sldId id="264" r:id="rId3"/>
    <p:sldId id="257" r:id="rId4"/>
    <p:sldId id="258" r:id="rId5"/>
    <p:sldId id="270" r:id="rId6"/>
    <p:sldId id="271" r:id="rId7"/>
    <p:sldId id="272" r:id="rId8"/>
    <p:sldId id="260" r:id="rId9"/>
    <p:sldId id="275" r:id="rId10"/>
    <p:sldId id="276" r:id="rId11"/>
    <p:sldId id="265" r:id="rId12"/>
    <p:sldId id="267" r:id="rId13"/>
    <p:sldId id="261" r:id="rId14"/>
    <p:sldId id="268" r:id="rId15"/>
    <p:sldId id="263" r:id="rId16"/>
    <p:sldId id="278" r:id="rId17"/>
    <p:sldId id="277" r:id="rId18"/>
    <p:sldId id="280" r:id="rId19"/>
    <p:sldId id="281" r:id="rId20"/>
    <p:sldId id="269" r:id="rId21"/>
    <p:sldId id="282" r:id="rId22"/>
    <p:sldId id="285" r:id="rId23"/>
    <p:sldId id="283" r:id="rId24"/>
    <p:sldId id="262" r:id="rId25"/>
    <p:sldId id="274" r:id="rId26"/>
    <p:sldId id="284" r:id="rId27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'[Диаграмма в Microsoft PowerPoint]Лист1'!$B$1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val>
            <c:numRef>
              <c:f>'[Диаграмма в Microsoft PowerPoint]Лист1'!$B$2:$B$13</c:f>
              <c:numCache>
                <c:formatCode>General</c:formatCode>
                <c:ptCount val="12"/>
                <c:pt idx="0">
                  <c:v>80</c:v>
                </c:pt>
                <c:pt idx="1">
                  <c:v>60</c:v>
                </c:pt>
                <c:pt idx="2">
                  <c:v>70</c:v>
                </c:pt>
                <c:pt idx="3">
                  <c:v>80</c:v>
                </c:pt>
                <c:pt idx="4">
                  <c:v>100</c:v>
                </c:pt>
                <c:pt idx="5">
                  <c:v>100</c:v>
                </c:pt>
                <c:pt idx="6">
                  <c:v>75</c:v>
                </c:pt>
                <c:pt idx="7">
                  <c:v>65</c:v>
                </c:pt>
                <c:pt idx="8">
                  <c:v>82</c:v>
                </c:pt>
                <c:pt idx="9">
                  <c:v>85</c:v>
                </c:pt>
                <c:pt idx="10">
                  <c:v>100</c:v>
                </c:pt>
                <c:pt idx="11">
                  <c:v>50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PowerPoint]Лист1'!$C$1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val>
            <c:numRef>
              <c:f>'[Диаграмма в Microsoft PowerPoint]Лист1'!$C$2:$C$13</c:f>
              <c:numCache>
                <c:formatCode>General</c:formatCode>
                <c:ptCount val="12"/>
                <c:pt idx="0">
                  <c:v>10</c:v>
                </c:pt>
                <c:pt idx="1">
                  <c:v>15</c:v>
                </c:pt>
                <c:pt idx="2">
                  <c:v>10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  <c:pt idx="6">
                  <c:v>10</c:v>
                </c:pt>
                <c:pt idx="7">
                  <c:v>20</c:v>
                </c:pt>
                <c:pt idx="8">
                  <c:v>3</c:v>
                </c:pt>
                <c:pt idx="9">
                  <c:v>5</c:v>
                </c:pt>
                <c:pt idx="10">
                  <c:v>0</c:v>
                </c:pt>
                <c:pt idx="11">
                  <c:v>20</c:v>
                </c:pt>
              </c:numCache>
            </c:numRef>
          </c:val>
        </c:ser>
        <c:ser>
          <c:idx val="2"/>
          <c:order val="2"/>
          <c:tx>
            <c:strRef>
              <c:f>'[Диаграмма в Microsoft PowerPoint]Лист1'!$D$1</c:f>
              <c:strCache>
                <c:ptCount val="1"/>
                <c:pt idx="0">
                  <c:v>не совсем</c:v>
                </c:pt>
              </c:strCache>
            </c:strRef>
          </c:tx>
          <c:invertIfNegative val="0"/>
          <c:val>
            <c:numRef>
              <c:f>'[Диаграмма в Microsoft PowerPoint]Лист1'!$D$2:$D$13</c:f>
              <c:numCache>
                <c:formatCode>General</c:formatCode>
                <c:ptCount val="12"/>
                <c:pt idx="0">
                  <c:v>10</c:v>
                </c:pt>
                <c:pt idx="1">
                  <c:v>25</c:v>
                </c:pt>
                <c:pt idx="2">
                  <c:v>20</c:v>
                </c:pt>
                <c:pt idx="3">
                  <c:v>15</c:v>
                </c:pt>
                <c:pt idx="4">
                  <c:v>0</c:v>
                </c:pt>
                <c:pt idx="5">
                  <c:v>0</c:v>
                </c:pt>
                <c:pt idx="6">
                  <c:v>15</c:v>
                </c:pt>
                <c:pt idx="7">
                  <c:v>15</c:v>
                </c:pt>
                <c:pt idx="8">
                  <c:v>15</c:v>
                </c:pt>
                <c:pt idx="9">
                  <c:v>10</c:v>
                </c:pt>
                <c:pt idx="10">
                  <c:v>0</c:v>
                </c:pt>
                <c:pt idx="11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587456"/>
        <c:axId val="109593344"/>
      </c:barChart>
      <c:catAx>
        <c:axId val="109587456"/>
        <c:scaling>
          <c:orientation val="minMax"/>
        </c:scaling>
        <c:delete val="0"/>
        <c:axPos val="b"/>
        <c:majorTickMark val="out"/>
        <c:minorTickMark val="none"/>
        <c:tickLblPos val="nextTo"/>
        <c:crossAx val="109593344"/>
        <c:crosses val="autoZero"/>
        <c:auto val="1"/>
        <c:lblAlgn val="ctr"/>
        <c:lblOffset val="100"/>
        <c:noMultiLvlLbl val="0"/>
      </c:catAx>
      <c:valAx>
        <c:axId val="109593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09587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137471315447705"/>
          <c:y val="0.95061062336742941"/>
          <c:w val="0.38076025556547355"/>
          <c:h val="4.9389376632570543E-2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35FED-F544-431D-BE01-EC4B3615F2BC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D56FA-84E5-459E-837E-954C028749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91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D56FA-84E5-459E-837E-954C0287493F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73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980728"/>
            <a:ext cx="727280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Презентация 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деятельности районного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методического</a:t>
            </a: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отдела Управления народного образования Администрации </a:t>
            </a:r>
          </a:p>
          <a:p>
            <a:pPr algn="ctr"/>
            <a:r>
              <a:rPr lang="ru-RU" sz="4000" b="1" dirty="0" err="1" smtClean="0">
                <a:solidFill>
                  <a:srgbClr val="FF0000"/>
                </a:solidFill>
                <a:latin typeface="Cambria" panose="02040503050406030204" pitchFamily="18" charset="0"/>
              </a:rPr>
              <a:t>Якшур-Бодьинского</a:t>
            </a:r>
            <a:r>
              <a:rPr lang="ru-RU" sz="4000" b="1" dirty="0" smtClean="0">
                <a:solidFill>
                  <a:srgbClr val="FF0000"/>
                </a:solidFill>
                <a:latin typeface="Cambria" panose="02040503050406030204" pitchFamily="18" charset="0"/>
              </a:rPr>
              <a:t> района</a:t>
            </a:r>
            <a:endParaRPr lang="ru-RU" sz="4000" b="1" dirty="0">
              <a:solidFill>
                <a:srgbClr val="FF000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1975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180"/>
            <a:ext cx="835292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FF0000"/>
                </a:solidFill>
                <a:effectLst/>
              </a:rPr>
              <a:t>Примерная тематика заседаний </a:t>
            </a:r>
            <a:r>
              <a:rPr lang="ru-RU" sz="3600" dirty="0" err="1" smtClean="0">
                <a:solidFill>
                  <a:srgbClr val="FF0000"/>
                </a:solidFill>
                <a:effectLst/>
              </a:rPr>
              <a:t>методсовета</a:t>
            </a:r>
            <a:endParaRPr lang="ru-RU" sz="3600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196752"/>
            <a:ext cx="8496944" cy="5544616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2500" dirty="0" smtClean="0"/>
              <a:t>Планирование работы. Итоги года</a:t>
            </a:r>
          </a:p>
          <a:p>
            <a:pPr>
              <a:buFontTx/>
              <a:buChar char="-"/>
            </a:pPr>
            <a:r>
              <a:rPr lang="ru-RU" sz="2500" dirty="0" smtClean="0"/>
              <a:t>Разработки рабочих программ</a:t>
            </a:r>
          </a:p>
          <a:p>
            <a:pPr>
              <a:buFontTx/>
              <a:buChar char="-"/>
            </a:pPr>
            <a:r>
              <a:rPr lang="ru-RU" sz="2500" dirty="0" smtClean="0"/>
              <a:t>Об организации и проведении районных педагогических чтений</a:t>
            </a:r>
          </a:p>
          <a:p>
            <a:pPr>
              <a:buFontTx/>
              <a:buChar char="-"/>
            </a:pPr>
            <a:r>
              <a:rPr lang="ru-RU" sz="2500" dirty="0" smtClean="0"/>
              <a:t>Об итогах проведения муниципального и регионального этапов Всероссийской олимпиады</a:t>
            </a:r>
          </a:p>
          <a:p>
            <a:pPr>
              <a:buFontTx/>
              <a:buChar char="-"/>
            </a:pPr>
            <a:r>
              <a:rPr lang="ru-RU" sz="2500" dirty="0" smtClean="0"/>
              <a:t>Изучение нормативно-правовой базы по аттестации педагогических кадров</a:t>
            </a:r>
          </a:p>
          <a:p>
            <a:pPr>
              <a:buFontTx/>
              <a:buChar char="-"/>
            </a:pPr>
            <a:r>
              <a:rPr lang="ru-RU" sz="2500" dirty="0" smtClean="0"/>
              <a:t>О сайте ИМО как форме оказания методической помощи педагогам</a:t>
            </a:r>
          </a:p>
          <a:p>
            <a:pPr>
              <a:buFontTx/>
              <a:buChar char="-"/>
            </a:pPr>
            <a:r>
              <a:rPr lang="ru-RU" sz="2500" dirty="0" smtClean="0"/>
              <a:t>Инклюзивное образование: проблемы и перспективы развития</a:t>
            </a:r>
          </a:p>
          <a:p>
            <a:pPr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7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99" y="188640"/>
            <a:ext cx="7554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Работа </a:t>
            </a:r>
            <a:r>
              <a:rPr lang="ru-RU" sz="2000" b="1" dirty="0" err="1" smtClean="0">
                <a:solidFill>
                  <a:srgbClr val="FF0000"/>
                </a:solidFill>
              </a:rPr>
              <a:t>тьюторов</a:t>
            </a:r>
            <a:r>
              <a:rPr lang="ru-RU" sz="2000" b="1" dirty="0" smtClean="0">
                <a:solidFill>
                  <a:srgbClr val="FF0000"/>
                </a:solidFill>
              </a:rPr>
              <a:t> по направлениям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889258"/>
              </p:ext>
            </p:extLst>
          </p:nvPr>
        </p:nvGraphicFramePr>
        <p:xfrm>
          <a:off x="467544" y="888506"/>
          <a:ext cx="8280920" cy="5544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1728192"/>
                <a:gridCol w="2088232"/>
                <a:gridCol w="1512168"/>
              </a:tblGrid>
              <a:tr h="700636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Ф.И.О. </a:t>
                      </a:r>
                      <a:r>
                        <a:rPr lang="ru-RU" dirty="0" err="1" smtClean="0"/>
                        <a:t>тьютора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 </a:t>
                      </a:r>
                      <a:endParaRPr lang="ru-RU" dirty="0"/>
                    </a:p>
                  </a:txBody>
                  <a:tcPr/>
                </a:tc>
              </a:tr>
              <a:tr h="4843979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Arial Narrow" panose="020B0606020202030204" pitchFamily="34" charset="0"/>
                        </a:rPr>
                        <a:t>«Создание и функционирование </a:t>
                      </a:r>
                      <a:r>
                        <a:rPr lang="ru-RU" b="0" dirty="0" err="1" smtClean="0">
                          <a:latin typeface="Arial Narrow" panose="020B0606020202030204" pitchFamily="34" charset="0"/>
                        </a:rPr>
                        <a:t>медиатеки</a:t>
                      </a:r>
                      <a:r>
                        <a:rPr lang="ru-RU" b="0" dirty="0" smtClean="0">
                          <a:latin typeface="Arial Narrow" panose="020B0606020202030204" pitchFamily="34" charset="0"/>
                        </a:rPr>
                        <a:t> и</a:t>
                      </a:r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b="0" baseline="0" dirty="0" err="1" smtClean="0">
                          <a:latin typeface="Arial Narrow" panose="020B0606020202030204" pitchFamily="34" charset="0"/>
                        </a:rPr>
                        <a:t>медиацентра</a:t>
                      </a:r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».</a:t>
                      </a:r>
                    </a:p>
                    <a:p>
                      <a:endParaRPr lang="ru-RU" b="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«Обучение населения основам компьютерной грамотности»</a:t>
                      </a:r>
                    </a:p>
                    <a:p>
                      <a:endParaRPr lang="ru-RU" b="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«Обучение государственных муниципальных служащих»</a:t>
                      </a:r>
                    </a:p>
                    <a:p>
                      <a:endParaRPr lang="ru-RU" b="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«Образовательные ресурсы нового поколения в начальной школе»</a:t>
                      </a:r>
                    </a:p>
                    <a:p>
                      <a:endParaRPr lang="ru-RU" b="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«Социальные сервисы в учебном процессе»</a:t>
                      </a:r>
                      <a:endParaRPr lang="ru-RU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Arial Narrow" panose="020B0606020202030204" pitchFamily="34" charset="0"/>
                        </a:rPr>
                        <a:t>Лаврова И.А.</a:t>
                      </a:r>
                    </a:p>
                    <a:p>
                      <a:endParaRPr lang="ru-RU" b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ru-RU" b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ru-RU" b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0" dirty="0" err="1" smtClean="0">
                          <a:latin typeface="Arial Narrow" panose="020B0606020202030204" pitchFamily="34" charset="0"/>
                        </a:rPr>
                        <a:t>Лесникова</a:t>
                      </a:r>
                      <a:r>
                        <a:rPr lang="ru-RU" b="0" dirty="0" smtClean="0">
                          <a:latin typeface="Arial Narrow" panose="020B0606020202030204" pitchFamily="34" charset="0"/>
                        </a:rPr>
                        <a:t> Е.Ю.</a:t>
                      </a:r>
                    </a:p>
                    <a:p>
                      <a:endParaRPr lang="ru-RU" b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ru-RU" b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0" dirty="0" smtClean="0">
                          <a:latin typeface="Arial Narrow" panose="020B0606020202030204" pitchFamily="34" charset="0"/>
                        </a:rPr>
                        <a:t>Малых О.А.</a:t>
                      </a:r>
                    </a:p>
                    <a:p>
                      <a:endParaRPr lang="ru-RU" b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ru-RU" b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0" dirty="0" smtClean="0">
                          <a:latin typeface="Arial Narrow" panose="020B0606020202030204" pitchFamily="34" charset="0"/>
                        </a:rPr>
                        <a:t>Вахрушева Н.Г.</a:t>
                      </a:r>
                    </a:p>
                    <a:p>
                      <a:endParaRPr lang="ru-RU" b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ru-RU" b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ru-RU" b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0" dirty="0" err="1" smtClean="0">
                          <a:latin typeface="Arial Narrow" panose="020B0606020202030204" pitchFamily="34" charset="0"/>
                        </a:rPr>
                        <a:t>Стерхова</a:t>
                      </a:r>
                      <a:r>
                        <a:rPr lang="ru-RU" b="0" dirty="0" smtClean="0">
                          <a:latin typeface="Arial Narrow" panose="020B0606020202030204" pitchFamily="34" charset="0"/>
                        </a:rPr>
                        <a:t> Ю.В.</a:t>
                      </a:r>
                    </a:p>
                    <a:p>
                      <a:r>
                        <a:rPr lang="ru-RU" b="0" dirty="0" smtClean="0">
                          <a:latin typeface="Arial Narrow" panose="020B0606020202030204" pitchFamily="34" charset="0"/>
                        </a:rPr>
                        <a:t>Вахрушева Н.Г.</a:t>
                      </a:r>
                      <a:endParaRPr lang="ru-RU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Arial Narrow" panose="020B0606020202030204" pitchFamily="34" charset="0"/>
                        </a:rPr>
                        <a:t>МБОУ</a:t>
                      </a:r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b="0" baseline="0" dirty="0" err="1" smtClean="0">
                          <a:latin typeface="Arial Narrow" panose="020B0606020202030204" pitchFamily="34" charset="0"/>
                        </a:rPr>
                        <a:t>Якшур-Бодьинская</a:t>
                      </a:r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 гимназия</a:t>
                      </a:r>
                    </a:p>
                    <a:p>
                      <a:endParaRPr lang="ru-RU" b="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ru-RU" b="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МБОУ </a:t>
                      </a:r>
                      <a:r>
                        <a:rPr lang="ru-RU" b="0" baseline="0" dirty="0" err="1" smtClean="0">
                          <a:latin typeface="Arial Narrow" panose="020B0606020202030204" pitchFamily="34" charset="0"/>
                        </a:rPr>
                        <a:t>Якшур-Бодьинская</a:t>
                      </a:r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 гимназия</a:t>
                      </a:r>
                    </a:p>
                    <a:p>
                      <a:endParaRPr lang="ru-RU" b="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МБОУ </a:t>
                      </a:r>
                      <a:r>
                        <a:rPr lang="ru-RU" b="0" baseline="0" dirty="0" err="1" smtClean="0">
                          <a:latin typeface="Arial Narrow" panose="020B0606020202030204" pitchFamily="34" charset="0"/>
                        </a:rPr>
                        <a:t>Якшур-Бодьинская</a:t>
                      </a:r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 гимназия</a:t>
                      </a:r>
                    </a:p>
                    <a:p>
                      <a:endParaRPr lang="ru-RU" b="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МБОУ </a:t>
                      </a:r>
                      <a:r>
                        <a:rPr lang="ru-RU" b="0" baseline="0" dirty="0" err="1" smtClean="0">
                          <a:latin typeface="Arial Narrow" panose="020B0606020202030204" pitchFamily="34" charset="0"/>
                        </a:rPr>
                        <a:t>Якшур-Бодьинская</a:t>
                      </a:r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 гимназия</a:t>
                      </a:r>
                    </a:p>
                    <a:p>
                      <a:endParaRPr lang="ru-RU" b="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ru-RU" b="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МБОУ </a:t>
                      </a:r>
                      <a:r>
                        <a:rPr lang="ru-RU" b="0" baseline="0" dirty="0" err="1" smtClean="0">
                          <a:latin typeface="Arial Narrow" panose="020B0606020202030204" pitchFamily="34" charset="0"/>
                        </a:rPr>
                        <a:t>Якшур-Бодьинская</a:t>
                      </a:r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 гимназия</a:t>
                      </a:r>
                      <a:endParaRPr lang="ru-RU" b="0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Библиотекарь</a:t>
                      </a:r>
                    </a:p>
                    <a:p>
                      <a:endParaRPr lang="ru-RU" dirty="0" smtClean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Учитель информатики</a:t>
                      </a:r>
                    </a:p>
                    <a:p>
                      <a:endParaRPr lang="ru-RU" dirty="0" smtClean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dirty="0" err="1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Зам.директора</a:t>
                      </a:r>
                      <a:r>
                        <a:rPr lang="ru-RU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по УВР</a:t>
                      </a:r>
                    </a:p>
                    <a:p>
                      <a:endParaRPr lang="ru-RU" dirty="0" smtClean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Учитель начальных классов</a:t>
                      </a:r>
                    </a:p>
                    <a:p>
                      <a:endParaRPr lang="ru-RU" dirty="0" smtClean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Учитель русского языка</a:t>
                      </a:r>
                      <a:endParaRPr lang="ru-RU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051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599" y="761759"/>
            <a:ext cx="7554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Работа </a:t>
            </a:r>
            <a:r>
              <a:rPr lang="ru-RU" sz="2000" b="1" dirty="0" err="1" smtClean="0">
                <a:solidFill>
                  <a:srgbClr val="FF0000"/>
                </a:solidFill>
              </a:rPr>
              <a:t>тьюторов</a:t>
            </a:r>
            <a:r>
              <a:rPr lang="ru-RU" sz="2000" b="1" dirty="0" smtClean="0">
                <a:solidFill>
                  <a:srgbClr val="FF0000"/>
                </a:solidFill>
              </a:rPr>
              <a:t> по направлениям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865510"/>
              </p:ext>
            </p:extLst>
          </p:nvPr>
        </p:nvGraphicFramePr>
        <p:xfrm>
          <a:off x="467544" y="1412775"/>
          <a:ext cx="828092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328"/>
                <a:gridCol w="1728192"/>
                <a:gridCol w="2088232"/>
                <a:gridCol w="1512168"/>
              </a:tblGrid>
              <a:tr h="392009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Ф.И.О. </a:t>
                      </a:r>
                      <a:r>
                        <a:rPr lang="ru-RU" dirty="0" err="1" smtClean="0"/>
                        <a:t>тьютора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 </a:t>
                      </a:r>
                      <a:endParaRPr lang="ru-RU" dirty="0"/>
                    </a:p>
                  </a:txBody>
                  <a:tcPr/>
                </a:tc>
              </a:tr>
              <a:tr h="2467715"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Arial Narrow" panose="020B0606020202030204" pitchFamily="34" charset="0"/>
                        </a:rPr>
                        <a:t>«Современные</a:t>
                      </a:r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 интерактивные школьные предметные кабинеты».</a:t>
                      </a:r>
                    </a:p>
                    <a:p>
                      <a:endParaRPr lang="ru-RU" b="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«Проектная деятельность в информационной образовательной среде 21 века»</a:t>
                      </a:r>
                    </a:p>
                    <a:p>
                      <a:endParaRPr lang="ru-RU" b="0" baseline="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Arial Narrow" panose="020B0606020202030204" pitchFamily="34" charset="0"/>
                        </a:rPr>
                        <a:t>Каштанова</a:t>
                      </a:r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 Л.В.</a:t>
                      </a:r>
                      <a:endParaRPr lang="ru-RU" b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ru-RU" b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ru-RU" b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ru-RU" b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0" dirty="0" err="1" smtClean="0">
                          <a:latin typeface="Arial Narrow" panose="020B0606020202030204" pitchFamily="34" charset="0"/>
                        </a:rPr>
                        <a:t>Стерхова</a:t>
                      </a:r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 Ю.В.</a:t>
                      </a:r>
                      <a:endParaRPr lang="ru-RU" b="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latin typeface="Arial Narrow" panose="020B0606020202030204" pitchFamily="34" charset="0"/>
                        </a:rPr>
                        <a:t>МБОУ</a:t>
                      </a:r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ru-RU" b="0" baseline="0" dirty="0" err="1" smtClean="0">
                          <a:latin typeface="Arial Narrow" panose="020B0606020202030204" pitchFamily="34" charset="0"/>
                        </a:rPr>
                        <a:t>Якшур-Бодьинская</a:t>
                      </a:r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 гимназия</a:t>
                      </a:r>
                    </a:p>
                    <a:p>
                      <a:endParaRPr lang="ru-RU" b="0" baseline="0" dirty="0" smtClean="0">
                        <a:latin typeface="Arial Narrow" panose="020B0606020202030204" pitchFamily="34" charset="0"/>
                      </a:endParaRPr>
                    </a:p>
                    <a:p>
                      <a:endParaRPr lang="ru-RU" b="0" baseline="0" dirty="0" smtClean="0">
                        <a:latin typeface="Arial Narrow" panose="020B0606020202030204" pitchFamily="34" charset="0"/>
                      </a:endParaRPr>
                    </a:p>
                    <a:p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МБОУ </a:t>
                      </a:r>
                      <a:r>
                        <a:rPr lang="ru-RU" b="0" baseline="0" dirty="0" err="1" smtClean="0">
                          <a:latin typeface="Arial Narrow" panose="020B0606020202030204" pitchFamily="34" charset="0"/>
                        </a:rPr>
                        <a:t>Якшур-Бодьинская</a:t>
                      </a:r>
                      <a:r>
                        <a:rPr lang="ru-RU" b="0" baseline="0" dirty="0" smtClean="0">
                          <a:latin typeface="Arial Narrow" panose="020B0606020202030204" pitchFamily="34" charset="0"/>
                        </a:rPr>
                        <a:t> гимназия</a:t>
                      </a:r>
                    </a:p>
                    <a:p>
                      <a:endParaRPr lang="ru-RU" b="0" baseline="0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Учитель</a:t>
                      </a:r>
                      <a:r>
                        <a:rPr lang="ru-RU" baseline="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математики</a:t>
                      </a:r>
                      <a:endParaRPr lang="ru-RU" dirty="0" smtClean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ru-RU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Учитель русского</a:t>
                      </a:r>
                      <a:r>
                        <a:rPr lang="ru-RU" baseline="0" dirty="0" smtClean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языка</a:t>
                      </a:r>
                      <a:endParaRPr lang="ru-RU" dirty="0" smtClean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dirty="0" smtClean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77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 rot="10800000" flipV="1">
            <a:off x="1187624" y="116632"/>
            <a:ext cx="6480720" cy="1008112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Формы методической работы</a:t>
            </a:r>
            <a:endParaRPr lang="ru-RU" sz="2400" b="1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539552" y="1138034"/>
            <a:ext cx="3744414" cy="648072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т</a:t>
            </a:r>
            <a:r>
              <a:rPr lang="ru-RU" b="1" i="1" dirty="0" smtClean="0">
                <a:solidFill>
                  <a:srgbClr val="C00000"/>
                </a:solidFill>
              </a:rPr>
              <a:t>ематические семинары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539552" y="2060848"/>
            <a:ext cx="3744414" cy="72008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с</a:t>
            </a:r>
            <a:r>
              <a:rPr lang="ru-RU" b="1" i="1" dirty="0" smtClean="0">
                <a:solidFill>
                  <a:srgbClr val="C00000"/>
                </a:solidFill>
              </a:rPr>
              <a:t>еминары -практикумы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539551" y="2965594"/>
            <a:ext cx="3744415" cy="792087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м</a:t>
            </a:r>
            <a:r>
              <a:rPr lang="ru-RU" b="1" i="1" dirty="0" smtClean="0">
                <a:solidFill>
                  <a:srgbClr val="C00000"/>
                </a:solidFill>
              </a:rPr>
              <a:t>астер-классы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1" name="Блок-схема: перфолента 10"/>
          <p:cNvSpPr/>
          <p:nvPr/>
        </p:nvSpPr>
        <p:spPr>
          <a:xfrm>
            <a:off x="539552" y="3933056"/>
            <a:ext cx="3744414" cy="792088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презентации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539552" y="4869160"/>
            <a:ext cx="3744414" cy="792088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к</a:t>
            </a:r>
            <a:r>
              <a:rPr lang="ru-RU" b="1" i="1" dirty="0" smtClean="0">
                <a:solidFill>
                  <a:srgbClr val="C00000"/>
                </a:solidFill>
              </a:rPr>
              <a:t>руглые столы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4" name="Блок-схема: перфолента 13"/>
          <p:cNvSpPr/>
          <p:nvPr/>
        </p:nvSpPr>
        <p:spPr>
          <a:xfrm>
            <a:off x="539552" y="5877272"/>
            <a:ext cx="3744414" cy="792088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с</a:t>
            </a:r>
            <a:r>
              <a:rPr lang="ru-RU" b="1" i="1" dirty="0" smtClean="0">
                <a:solidFill>
                  <a:srgbClr val="C00000"/>
                </a:solidFill>
              </a:rPr>
              <a:t>мотры-конкурсы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8" name="Блок-схема: перфолента 17"/>
          <p:cNvSpPr/>
          <p:nvPr/>
        </p:nvSpPr>
        <p:spPr>
          <a:xfrm>
            <a:off x="5364088" y="1226720"/>
            <a:ext cx="3168352" cy="648072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консультации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9" name="Блок-схема: перфолента 18"/>
          <p:cNvSpPr/>
          <p:nvPr/>
        </p:nvSpPr>
        <p:spPr>
          <a:xfrm>
            <a:off x="5364088" y="2060848"/>
            <a:ext cx="3168352" cy="72008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т</a:t>
            </a:r>
            <a:r>
              <a:rPr lang="ru-RU" b="1" i="1" dirty="0" smtClean="0">
                <a:solidFill>
                  <a:srgbClr val="C00000"/>
                </a:solidFill>
              </a:rPr>
              <a:t>ворческие отчеты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20" name="Блок-схема: перфолента 19"/>
          <p:cNvSpPr/>
          <p:nvPr/>
        </p:nvSpPr>
        <p:spPr>
          <a:xfrm>
            <a:off x="5364088" y="2965594"/>
            <a:ext cx="3168352" cy="792087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м</a:t>
            </a:r>
            <a:r>
              <a:rPr lang="ru-RU" b="1" i="1" dirty="0" smtClean="0">
                <a:solidFill>
                  <a:srgbClr val="C00000"/>
                </a:solidFill>
              </a:rPr>
              <a:t>етодические выставки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21" name="Блок-схема: перфолента 20"/>
          <p:cNvSpPr/>
          <p:nvPr/>
        </p:nvSpPr>
        <p:spPr>
          <a:xfrm>
            <a:off x="5364088" y="4869160"/>
            <a:ext cx="3168352" cy="1656184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к</a:t>
            </a:r>
            <a:r>
              <a:rPr lang="ru-RU" b="1" i="1" dirty="0" smtClean="0">
                <a:solidFill>
                  <a:srgbClr val="C00000"/>
                </a:solidFill>
              </a:rPr>
              <a:t>онкурсы профессионального мастерства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22" name="Блок-схема: перфолента 21"/>
          <p:cNvSpPr/>
          <p:nvPr/>
        </p:nvSpPr>
        <p:spPr>
          <a:xfrm>
            <a:off x="5376873" y="3838015"/>
            <a:ext cx="3168352" cy="792088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лекции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78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62068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Повышение квалификации через: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Волна 2"/>
          <p:cNvSpPr/>
          <p:nvPr/>
        </p:nvSpPr>
        <p:spPr>
          <a:xfrm>
            <a:off x="251520" y="1082353"/>
            <a:ext cx="2808312" cy="1460847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Курсовая подготовка в ИПК и ПРО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3491880" y="1082353"/>
            <a:ext cx="4968552" cy="2058615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ПДС для педагогов всех категорий (на базе района)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(Приложение №3)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5508104" y="3429000"/>
            <a:ext cx="3384376" cy="1584176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ПДС для руководителей </a:t>
            </a:r>
            <a:br>
              <a:rPr lang="ru-RU" sz="2000" b="1" dirty="0" smtClean="0">
                <a:solidFill>
                  <a:srgbClr val="002060"/>
                </a:solidFill>
              </a:rPr>
            </a:br>
            <a:r>
              <a:rPr lang="ru-RU" sz="2000" b="1" dirty="0" smtClean="0">
                <a:solidFill>
                  <a:srgbClr val="002060"/>
                </a:solidFill>
              </a:rPr>
              <a:t>( на базе района)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(Приложение №2)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539552" y="2924944"/>
            <a:ext cx="3600400" cy="1800200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Семинары-практикумы по внедрению ФГОС (на базе ОО, Приложение №1)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4139952" y="5085184"/>
            <a:ext cx="3960440" cy="1512168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С</a:t>
            </a:r>
            <a:r>
              <a:rPr lang="ru-RU" sz="2000" b="1" dirty="0" smtClean="0">
                <a:solidFill>
                  <a:srgbClr val="002060"/>
                </a:solidFill>
              </a:rPr>
              <a:t>амообразование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827583" y="4725142"/>
            <a:ext cx="2664297" cy="1872209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Учеба для руководителей</a:t>
            </a:r>
          </a:p>
          <a:p>
            <a:pPr algn="ctr"/>
            <a:r>
              <a:rPr lang="ru-RU" b="1" dirty="0" smtClean="0">
                <a:solidFill>
                  <a:srgbClr val="002060"/>
                </a:solidFill>
              </a:rPr>
              <a:t>«Менеджмент в образовании»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72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quarter" idx="13"/>
          </p:nvPr>
        </p:nvSpPr>
        <p:spPr>
          <a:xfrm>
            <a:off x="611560" y="764704"/>
            <a:ext cx="7920880" cy="5544616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3600" b="1" i="1" dirty="0" smtClean="0">
                <a:solidFill>
                  <a:srgbClr val="FF0000"/>
                </a:solidFill>
              </a:rPr>
              <a:t>Повышение квалификации 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Семинары практикумы по теме «Современный урок: от теории к практике»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 Анализ и самоанализ уроков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 Внедрение современных технологий:</a:t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100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- Развитие критического мышления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  - Исследовательские методы обучения</a:t>
            </a:r>
          </a:p>
          <a:p>
            <a:pPr marL="45720" indent="0">
              <a:buNone/>
            </a:pPr>
            <a:r>
              <a:rPr lang="ru-RU" sz="2800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bg2">
                    <a:lumMod val="25000"/>
                  </a:schemeClr>
                </a:solidFill>
              </a:rPr>
              <a:t>    - Технология обучения в сотрудничестве</a:t>
            </a:r>
          </a:p>
          <a:p>
            <a:pPr marL="502920" indent="-457200">
              <a:buAutoNum type="arabicPeriod"/>
            </a:pPr>
            <a:endParaRPr lang="ru-RU" sz="28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282902" y="116632"/>
            <a:ext cx="2050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Приложение №1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715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776864" cy="5505792"/>
          </a:xfrm>
        </p:spPr>
        <p:txBody>
          <a:bodyPr>
            <a:normAutofit/>
          </a:bodyPr>
          <a:lstStyle/>
          <a:p>
            <a:pPr marL="45720" indent="0">
              <a:spcAft>
                <a:spcPts val="600"/>
              </a:spcAft>
              <a:buNone/>
            </a:pPr>
            <a:r>
              <a:rPr lang="ru-RU" sz="2800" dirty="0" smtClean="0"/>
              <a:t>«Нормативно-правовое сопровождение введения  ФГОС»</a:t>
            </a:r>
          </a:p>
          <a:p>
            <a:pPr marL="45720" indent="0">
              <a:spcAft>
                <a:spcPts val="600"/>
              </a:spcAft>
              <a:buNone/>
            </a:pPr>
            <a:r>
              <a:rPr lang="ru-RU" sz="2800" dirty="0" smtClean="0"/>
              <a:t>«Разработки рабочих программ»</a:t>
            </a:r>
          </a:p>
          <a:p>
            <a:pPr marL="45720" indent="0">
              <a:spcAft>
                <a:spcPts val="600"/>
              </a:spcAft>
              <a:buNone/>
            </a:pPr>
            <a:r>
              <a:rPr lang="ru-RU" sz="2800" dirty="0" smtClean="0"/>
              <a:t>«Закон «Об образовании в РФ»: новые понятия, современные требования»</a:t>
            </a:r>
          </a:p>
          <a:p>
            <a:pPr marL="45720" indent="0">
              <a:spcAft>
                <a:spcPts val="600"/>
              </a:spcAft>
              <a:buNone/>
            </a:pPr>
            <a:r>
              <a:rPr lang="ru-RU" sz="2800" dirty="0" smtClean="0"/>
              <a:t>«Разработка основной образовательной программы»</a:t>
            </a:r>
          </a:p>
          <a:p>
            <a:pPr marL="45720" indent="0">
              <a:spcAft>
                <a:spcPts val="600"/>
              </a:spcAft>
              <a:buNone/>
            </a:pPr>
            <a:r>
              <a:rPr lang="ru-RU" sz="2800" dirty="0" smtClean="0"/>
              <a:t>«Организация </a:t>
            </a:r>
            <a:r>
              <a:rPr lang="ru-RU" sz="2800" dirty="0" err="1" smtClean="0"/>
              <a:t>внутришкольного</a:t>
            </a:r>
            <a:r>
              <a:rPr lang="ru-RU" sz="2800" dirty="0" smtClean="0"/>
              <a:t> контроля в ОУ в условиях введения ФГОС»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282902" y="116632"/>
            <a:ext cx="2050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Приложение №2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85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620688"/>
            <a:ext cx="8640960" cy="5832648"/>
          </a:xfrm>
        </p:spPr>
        <p:txBody>
          <a:bodyPr>
            <a:normAutofit/>
          </a:bodyPr>
          <a:lstStyle/>
          <a:p>
            <a:pPr marL="45720" indent="0" algn="ctr">
              <a:spcAft>
                <a:spcPts val="600"/>
              </a:spcAft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ПОСТОЯННО ДЕЙСТВУЮЩИЕ СЕМИНАРЫ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85182"/>
                </a:solidFill>
              </a:rPr>
              <a:t>«Составление учебных планов профильной школы» (</a:t>
            </a:r>
            <a:r>
              <a:rPr lang="ru-RU" sz="2000" b="1" dirty="0" err="1">
                <a:solidFill>
                  <a:srgbClr val="085182"/>
                </a:solidFill>
              </a:rPr>
              <a:t>И.Т.Крохина</a:t>
            </a:r>
            <a:r>
              <a:rPr lang="ru-RU" sz="2000" b="1" dirty="0">
                <a:solidFill>
                  <a:srgbClr val="085182"/>
                </a:solidFill>
              </a:rPr>
              <a:t>, специалист-эксперт </a:t>
            </a:r>
            <a:r>
              <a:rPr lang="ru-RU" sz="2000" b="1" dirty="0" err="1">
                <a:solidFill>
                  <a:srgbClr val="085182"/>
                </a:solidFill>
              </a:rPr>
              <a:t>МОиН</a:t>
            </a:r>
            <a:r>
              <a:rPr lang="ru-RU" sz="2000" b="1" dirty="0">
                <a:solidFill>
                  <a:srgbClr val="085182"/>
                </a:solidFill>
              </a:rPr>
              <a:t> УР) - 10 человек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85182"/>
                </a:solidFill>
              </a:rPr>
              <a:t>«Исследовательская деятельность» (</a:t>
            </a:r>
            <a:r>
              <a:rPr lang="ru-RU" sz="2000" b="1" dirty="0" err="1">
                <a:solidFill>
                  <a:srgbClr val="085182"/>
                </a:solidFill>
              </a:rPr>
              <a:t>Е.Р.Блинова</a:t>
            </a:r>
            <a:r>
              <a:rPr lang="ru-RU" sz="2000" b="1" dirty="0">
                <a:solidFill>
                  <a:srgbClr val="085182"/>
                </a:solidFill>
              </a:rPr>
              <a:t>,  29 человек)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85182"/>
                </a:solidFill>
              </a:rPr>
              <a:t>«Технология педагогической экспертизы» (</a:t>
            </a:r>
            <a:r>
              <a:rPr lang="ru-RU" sz="2000" b="1" dirty="0" err="1">
                <a:solidFill>
                  <a:srgbClr val="085182"/>
                </a:solidFill>
              </a:rPr>
              <a:t>Н.Б.Пластинина</a:t>
            </a:r>
            <a:r>
              <a:rPr lang="ru-RU" sz="2000" b="1" dirty="0">
                <a:solidFill>
                  <a:srgbClr val="085182"/>
                </a:solidFill>
              </a:rPr>
              <a:t>. 58 человек)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85182"/>
                </a:solidFill>
              </a:rPr>
              <a:t>«Внеурочная деятельность» (</a:t>
            </a:r>
            <a:r>
              <a:rPr lang="ru-RU" sz="2000" b="1" dirty="0" err="1">
                <a:solidFill>
                  <a:srgbClr val="085182"/>
                </a:solidFill>
              </a:rPr>
              <a:t>В.П.Сазонов</a:t>
            </a:r>
            <a:r>
              <a:rPr lang="ru-RU" sz="2000" b="1" dirty="0">
                <a:solidFill>
                  <a:srgbClr val="085182"/>
                </a:solidFill>
              </a:rPr>
              <a:t>, </a:t>
            </a:r>
            <a:r>
              <a:rPr lang="ru-RU" sz="2000" b="1" dirty="0" err="1">
                <a:solidFill>
                  <a:srgbClr val="085182"/>
                </a:solidFill>
              </a:rPr>
              <a:t>И.В.Макарова</a:t>
            </a:r>
            <a:r>
              <a:rPr lang="ru-RU" sz="2000" b="1" dirty="0">
                <a:solidFill>
                  <a:srgbClr val="085182"/>
                </a:solidFill>
              </a:rPr>
              <a:t>, 22 человека)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85182"/>
                </a:solidFill>
              </a:rPr>
              <a:t>«Нормативно-правовое сопровождение введения ФГОС»; «Разработка рабочих программ в основной и старшей школе» (</a:t>
            </a:r>
            <a:r>
              <a:rPr lang="ru-RU" sz="2000" b="1" dirty="0" err="1">
                <a:solidFill>
                  <a:srgbClr val="085182"/>
                </a:solidFill>
              </a:rPr>
              <a:t>М.В.Чикурова</a:t>
            </a:r>
            <a:r>
              <a:rPr lang="ru-RU" sz="2000" b="1" dirty="0">
                <a:solidFill>
                  <a:srgbClr val="085182"/>
                </a:solidFill>
              </a:rPr>
              <a:t>, 29 человек)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85182"/>
                </a:solidFill>
              </a:rPr>
              <a:t>«Использование ИКТ в начальной школе» (</a:t>
            </a:r>
            <a:r>
              <a:rPr lang="ru-RU" sz="2000" b="1" dirty="0" err="1">
                <a:solidFill>
                  <a:srgbClr val="085182"/>
                </a:solidFill>
              </a:rPr>
              <a:t>Н.Г.Вахрушева</a:t>
            </a:r>
            <a:r>
              <a:rPr lang="ru-RU" sz="2000" b="1" dirty="0">
                <a:solidFill>
                  <a:srgbClr val="085182"/>
                </a:solidFill>
              </a:rPr>
              <a:t>, 13 человек)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85182"/>
                </a:solidFill>
              </a:rPr>
              <a:t>«Создание и функционирование </a:t>
            </a:r>
            <a:r>
              <a:rPr lang="ru-RU" sz="2000" b="1" dirty="0" err="1">
                <a:solidFill>
                  <a:srgbClr val="085182"/>
                </a:solidFill>
              </a:rPr>
              <a:t>медиатеки</a:t>
            </a:r>
            <a:r>
              <a:rPr lang="ru-RU" sz="2000" b="1" dirty="0">
                <a:solidFill>
                  <a:srgbClr val="085182"/>
                </a:solidFill>
              </a:rPr>
              <a:t> и </a:t>
            </a:r>
            <a:r>
              <a:rPr lang="ru-RU" sz="2000" b="1" dirty="0" err="1">
                <a:solidFill>
                  <a:srgbClr val="085182"/>
                </a:solidFill>
              </a:rPr>
              <a:t>медиацентра</a:t>
            </a:r>
            <a:r>
              <a:rPr lang="ru-RU" sz="2000" b="1" dirty="0">
                <a:solidFill>
                  <a:srgbClr val="085182"/>
                </a:solidFill>
              </a:rPr>
              <a:t> образовательного учреждения» (</a:t>
            </a:r>
            <a:r>
              <a:rPr lang="ru-RU" sz="2000" b="1" dirty="0" err="1">
                <a:solidFill>
                  <a:srgbClr val="085182"/>
                </a:solidFill>
              </a:rPr>
              <a:t>И.А.Лаврова</a:t>
            </a:r>
            <a:r>
              <a:rPr lang="ru-RU" sz="2000" b="1" dirty="0">
                <a:solidFill>
                  <a:srgbClr val="085182"/>
                </a:solidFill>
              </a:rPr>
              <a:t>, 13 человек</a:t>
            </a:r>
            <a:r>
              <a:rPr lang="ru-RU" sz="2000" b="1" dirty="0" smtClean="0">
                <a:solidFill>
                  <a:srgbClr val="085182"/>
                </a:solidFill>
              </a:rPr>
              <a:t>)</a:t>
            </a:r>
            <a:endParaRPr lang="ru-RU" sz="2000" b="1" dirty="0">
              <a:solidFill>
                <a:srgbClr val="08518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82902" y="116632"/>
            <a:ext cx="2050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" indent="0" algn="ctr">
              <a:buNone/>
            </a:pPr>
            <a:r>
              <a:rPr lang="ru-RU" b="1" i="1" dirty="0" smtClean="0">
                <a:solidFill>
                  <a:schemeClr val="bg2">
                    <a:lumMod val="25000"/>
                  </a:schemeClr>
                </a:solidFill>
              </a:rPr>
              <a:t>Приложение №3</a:t>
            </a:r>
            <a:endParaRPr lang="ru-RU" b="1" i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02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731520"/>
            <a:ext cx="8352928" cy="5361776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85182"/>
                </a:solidFill>
              </a:rPr>
              <a:t>«Эффективное введение ФГОС начального общего образования и основного общего образования в ОУ» (</a:t>
            </a:r>
            <a:r>
              <a:rPr lang="ru-RU" sz="2400" b="1" dirty="0" err="1">
                <a:solidFill>
                  <a:srgbClr val="085182"/>
                </a:solidFill>
              </a:rPr>
              <a:t>О.В.Калиниченко</a:t>
            </a:r>
            <a:r>
              <a:rPr lang="ru-RU" sz="2400" b="1" dirty="0">
                <a:solidFill>
                  <a:srgbClr val="085182"/>
                </a:solidFill>
              </a:rPr>
              <a:t>, 50 человек)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85182"/>
                </a:solidFill>
              </a:rPr>
              <a:t>«Современные образовательные технологии в ДОУ: технология ситуации активного общения» (</a:t>
            </a:r>
            <a:r>
              <a:rPr lang="ru-RU" sz="2400" b="1" dirty="0" err="1">
                <a:solidFill>
                  <a:srgbClr val="085182"/>
                </a:solidFill>
              </a:rPr>
              <a:t>О.Н.Фатихова</a:t>
            </a:r>
            <a:r>
              <a:rPr lang="ru-RU" sz="2400" b="1" dirty="0">
                <a:solidFill>
                  <a:srgbClr val="085182"/>
                </a:solidFill>
              </a:rPr>
              <a:t>, 30 человек)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85182"/>
                </a:solidFill>
              </a:rPr>
              <a:t>«Современные образовательные технологии в ДОУ: кейс-метод, как инструмент реализации ФГТ» (</a:t>
            </a:r>
            <a:r>
              <a:rPr lang="ru-RU" sz="2400" b="1" dirty="0" err="1">
                <a:solidFill>
                  <a:srgbClr val="085182"/>
                </a:solidFill>
              </a:rPr>
              <a:t>А.Г.Никитин</a:t>
            </a:r>
            <a:r>
              <a:rPr lang="ru-RU" sz="2400" b="1" dirty="0">
                <a:solidFill>
                  <a:srgbClr val="085182"/>
                </a:solidFill>
              </a:rPr>
              <a:t>, 29 человек)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solidFill>
                  <a:srgbClr val="085182"/>
                </a:solidFill>
              </a:rPr>
              <a:t>«Организация совместной деятельности детей и взрослых в рамках введения ФГТ» (</a:t>
            </a:r>
            <a:r>
              <a:rPr lang="ru-RU" sz="2400" b="1" dirty="0" err="1">
                <a:solidFill>
                  <a:srgbClr val="085182"/>
                </a:solidFill>
              </a:rPr>
              <a:t>О.Н.Фатихова</a:t>
            </a:r>
            <a:r>
              <a:rPr lang="ru-RU" sz="2400" b="1" dirty="0">
                <a:solidFill>
                  <a:srgbClr val="085182"/>
                </a:solidFill>
              </a:rPr>
              <a:t>, 61 человек)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556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568350239"/>
              </p:ext>
            </p:extLst>
          </p:nvPr>
        </p:nvGraphicFramePr>
        <p:xfrm>
          <a:off x="179506" y="731835"/>
          <a:ext cx="8856989" cy="57935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4062"/>
                <a:gridCol w="3384377"/>
                <a:gridCol w="864096"/>
                <a:gridCol w="864096"/>
                <a:gridCol w="720080"/>
                <a:gridCol w="864096"/>
                <a:gridCol w="747773"/>
                <a:gridCol w="908409"/>
              </a:tblGrid>
              <a:tr h="2228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№</a:t>
                      </a:r>
                      <a:endParaRPr lang="ru-RU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</a:rPr>
                        <a:t>Образовательные учреждения</a:t>
                      </a:r>
                      <a:endParaRPr lang="ru-RU" sz="14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2010-2011 </a:t>
                      </a:r>
                      <a:r>
                        <a:rPr lang="ru-RU" sz="1200" dirty="0" err="1">
                          <a:effectLst/>
                        </a:rPr>
                        <a:t>уч.г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2011-2012 </a:t>
                      </a:r>
                      <a:r>
                        <a:rPr lang="ru-RU" sz="1200" dirty="0" err="1">
                          <a:effectLst/>
                        </a:rPr>
                        <a:t>уч.г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2012-2013 </a:t>
                      </a:r>
                      <a:r>
                        <a:rPr lang="ru-RU" sz="1200" dirty="0" err="1">
                          <a:effectLst/>
                        </a:rPr>
                        <a:t>уч.г</a:t>
                      </a:r>
                      <a:r>
                        <a:rPr lang="ru-RU" sz="1200" dirty="0">
                          <a:effectLst/>
                        </a:rPr>
                        <a:t>.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курсы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семинары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курсы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семинары</a:t>
                      </a:r>
                      <a:endParaRPr lang="ru-RU" sz="12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курсы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семинары</a:t>
                      </a:r>
                      <a:endParaRPr lang="ru-RU" sz="12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</a:tr>
              <a:tr h="2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1.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689860" algn="l"/>
                        </a:tabLst>
                      </a:pPr>
                      <a:r>
                        <a:rPr lang="ru-RU" sz="1600">
                          <a:effectLst/>
                        </a:rPr>
                        <a:t>МБОУ «Алгазинская ООШ»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</a:tr>
              <a:tr h="2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2.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МБОУ </a:t>
                      </a:r>
                      <a:r>
                        <a:rPr lang="ru-RU" sz="1600" dirty="0" err="1">
                          <a:effectLst/>
                        </a:rPr>
                        <a:t>Большеошворцинская</a:t>
                      </a:r>
                      <a:r>
                        <a:rPr lang="ru-RU" sz="1600" dirty="0">
                          <a:effectLst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5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4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18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</a:tr>
              <a:tr h="2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МБОУ </a:t>
                      </a:r>
                      <a:r>
                        <a:rPr lang="ru-RU" sz="1600" dirty="0" err="1">
                          <a:effectLst/>
                        </a:rPr>
                        <a:t>Зеглудская</a:t>
                      </a:r>
                      <a:r>
                        <a:rPr lang="ru-RU" sz="1600" dirty="0">
                          <a:effectLst/>
                        </a:rPr>
                        <a:t> школа-сад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</a:tr>
              <a:tr h="2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МОУ «</a:t>
                      </a:r>
                      <a:r>
                        <a:rPr lang="ru-RU" sz="1600" dirty="0" err="1">
                          <a:effectLst/>
                        </a:rPr>
                        <a:t>Кекоранская</a:t>
                      </a:r>
                      <a:r>
                        <a:rPr lang="ru-RU" sz="1600" dirty="0">
                          <a:effectLst/>
                        </a:rPr>
                        <a:t> СОШ»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19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12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</a:tr>
              <a:tr h="2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МБОУ </a:t>
                      </a:r>
                      <a:r>
                        <a:rPr lang="ru-RU" sz="1600" dirty="0" err="1">
                          <a:effectLst/>
                        </a:rPr>
                        <a:t>Кыквинская</a:t>
                      </a:r>
                      <a:r>
                        <a:rPr lang="ru-RU" sz="1600" dirty="0">
                          <a:effectLst/>
                        </a:rPr>
                        <a:t> школа-сад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</a:tr>
              <a:tr h="2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МБОУ </a:t>
                      </a:r>
                      <a:r>
                        <a:rPr lang="ru-RU" sz="1600" dirty="0" err="1">
                          <a:effectLst/>
                        </a:rPr>
                        <a:t>Лынгинская</a:t>
                      </a:r>
                      <a:r>
                        <a:rPr lang="ru-RU" sz="1600" dirty="0">
                          <a:effectLst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8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9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</a:tr>
              <a:tr h="2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МБОУ </a:t>
                      </a:r>
                      <a:r>
                        <a:rPr lang="ru-RU" sz="1600" dirty="0" err="1">
                          <a:effectLst/>
                        </a:rPr>
                        <a:t>Мукшинская</a:t>
                      </a:r>
                      <a:r>
                        <a:rPr lang="ru-RU" sz="1600" dirty="0">
                          <a:effectLst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7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17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</a:tr>
              <a:tr h="2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МБОУ </a:t>
                      </a:r>
                      <a:r>
                        <a:rPr lang="ru-RU" sz="1600" dirty="0" err="1">
                          <a:effectLst/>
                        </a:rPr>
                        <a:t>Селычинская</a:t>
                      </a:r>
                      <a:r>
                        <a:rPr lang="ru-RU" sz="1600" dirty="0">
                          <a:effectLst/>
                        </a:rPr>
                        <a:t> ООШ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9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13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</a:tr>
              <a:tr h="2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МБОУ </a:t>
                      </a:r>
                      <a:r>
                        <a:rPr lang="ru-RU" sz="1600" dirty="0" err="1">
                          <a:effectLst/>
                        </a:rPr>
                        <a:t>Старозятцинская</a:t>
                      </a:r>
                      <a:r>
                        <a:rPr lang="ru-RU" sz="1600" dirty="0">
                          <a:effectLst/>
                        </a:rPr>
                        <a:t> СОШ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10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8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</a:tr>
              <a:tr h="2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Старозятцинская школа-интернат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9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5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16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-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31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</a:tr>
              <a:tr h="2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11.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МБОУ Чернушинская СОШ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</a:tr>
              <a:tr h="2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12.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МБОУ Чуровская СОШ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4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19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</a:tr>
              <a:tr h="2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МБОУ Якшур-Бодьинская СОШ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11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30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15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20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</a:tr>
              <a:tr h="594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МБОУ Якшур-Бодьинская сельская гимназия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6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18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11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36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15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60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</a:tr>
              <a:tr h="594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15.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МКСКОУ </a:t>
                      </a:r>
                      <a:r>
                        <a:rPr lang="en-US" sz="1600">
                          <a:effectLst/>
                        </a:rPr>
                        <a:t>III</a:t>
                      </a:r>
                      <a:r>
                        <a:rPr lang="ru-RU" sz="1600">
                          <a:effectLst/>
                        </a:rPr>
                        <a:t>-</a:t>
                      </a:r>
                      <a:r>
                        <a:rPr lang="en-US" sz="1600">
                          <a:effectLst/>
                        </a:rPr>
                        <a:t>IV</a:t>
                      </a:r>
                      <a:r>
                        <a:rPr lang="ru-RU" sz="1600">
                          <a:effectLst/>
                        </a:rPr>
                        <a:t> вида «Якшур-Бодьинская школа-интернат»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13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15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10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effectLst/>
                        </a:rPr>
                        <a:t>20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7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34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ctr"/>
                </a:tc>
              </a:tr>
              <a:tr h="297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Итого:</a:t>
                      </a:r>
                      <a:endParaRPr lang="ru-RU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73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>
                          <a:effectLst/>
                        </a:rPr>
                        <a:t>110</a:t>
                      </a:r>
                      <a:endParaRPr lang="ru-RU" sz="16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61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218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58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</a:rPr>
                        <a:t>248</a:t>
                      </a:r>
                      <a:endParaRPr lang="ru-RU" sz="16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8169" marR="58169" marT="0" marB="0" anchor="b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87624" y="116632"/>
            <a:ext cx="714551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FF0000"/>
                </a:solidFill>
              </a:rPr>
              <a:t>Обучение педагогических и руководящих работников</a:t>
            </a:r>
            <a:endParaRPr lang="ru-RU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9279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3" y="980728"/>
            <a:ext cx="7632848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Образовательные организации </a:t>
            </a:r>
            <a:r>
              <a:rPr lang="ru-RU" sz="3200" b="1" dirty="0" err="1" smtClean="0">
                <a:solidFill>
                  <a:srgbClr val="FF0000"/>
                </a:solidFill>
              </a:rPr>
              <a:t>Якшур-Бодьинского</a:t>
            </a:r>
            <a:r>
              <a:rPr lang="ru-RU" sz="3200" b="1" dirty="0" smtClean="0">
                <a:solidFill>
                  <a:srgbClr val="FF0000"/>
                </a:solidFill>
              </a:rPr>
              <a:t> района</a:t>
            </a:r>
          </a:p>
          <a:p>
            <a:pPr algn="ctr"/>
            <a:endParaRPr lang="ru-RU" sz="2000" b="1" dirty="0">
              <a:solidFill>
                <a:srgbClr val="FF0000"/>
              </a:solidFill>
            </a:endParaRPr>
          </a:p>
          <a:p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" name="Волна 2"/>
          <p:cNvSpPr/>
          <p:nvPr/>
        </p:nvSpPr>
        <p:spPr>
          <a:xfrm>
            <a:off x="539553" y="2132856"/>
            <a:ext cx="4032447" cy="2232248"/>
          </a:xfrm>
          <a:prstGeom prst="wave">
            <a:avLst>
              <a:gd name="adj1" fmla="val 12500"/>
              <a:gd name="adj2" fmla="val -1815"/>
            </a:avLst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002060"/>
              </a:solidFill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Средние школы – 9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Гимназия – 1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Школы-сады – 2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Коррекционные школы - 2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Волна 4"/>
          <p:cNvSpPr/>
          <p:nvPr/>
        </p:nvSpPr>
        <p:spPr>
          <a:xfrm>
            <a:off x="5364088" y="2924944"/>
            <a:ext cx="3456384" cy="1728192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Дошкольные учреждения - 22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0060" y="5013176"/>
            <a:ext cx="26388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Педагогов – 604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Учащихся – 2808</a:t>
            </a:r>
          </a:p>
          <a:p>
            <a:endParaRPr lang="ru-RU" b="1" dirty="0">
              <a:solidFill>
                <a:srgbClr val="002060"/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Воспитанников - 1450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5652120" y="4869160"/>
            <a:ext cx="2736304" cy="1512168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ДЮСШ -1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ДДТ -1</a:t>
            </a:r>
          </a:p>
          <a:p>
            <a:pPr algn="ctr"/>
            <a:r>
              <a:rPr lang="ru-RU" dirty="0" smtClean="0">
                <a:solidFill>
                  <a:srgbClr val="002060"/>
                </a:solidFill>
              </a:rPr>
              <a:t>Школа искусств - 1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98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548680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Развитие системы поддержки талантливой молодежи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3" name="Волна 2"/>
          <p:cNvSpPr/>
          <p:nvPr/>
        </p:nvSpPr>
        <p:spPr>
          <a:xfrm>
            <a:off x="179512" y="1196752"/>
            <a:ext cx="3168352" cy="1728192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Всероссийская олимпиада школьников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3707904" y="1010345"/>
            <a:ext cx="4680520" cy="2274639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Олимпиада среди учащихся начальных классов (4кл.) и среди учащихся 5-6 классов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Волна 5"/>
          <p:cNvSpPr/>
          <p:nvPr/>
        </p:nvSpPr>
        <p:spPr>
          <a:xfrm>
            <a:off x="179512" y="2924944"/>
            <a:ext cx="3744416" cy="2016224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НПК (по физике, </a:t>
            </a:r>
            <a:r>
              <a:rPr lang="ru-RU" sz="2000" b="1" dirty="0" err="1" smtClean="0">
                <a:solidFill>
                  <a:srgbClr val="002060"/>
                </a:solidFill>
              </a:rPr>
              <a:t>ин.яз</a:t>
            </a:r>
            <a:r>
              <a:rPr lang="ru-RU" sz="2000" b="1" dirty="0" smtClean="0">
                <a:solidFill>
                  <a:srgbClr val="002060"/>
                </a:solidFill>
              </a:rPr>
              <a:t>., математике, </a:t>
            </a:r>
            <a:r>
              <a:rPr lang="ru-RU" sz="2000" b="1" dirty="0">
                <a:solidFill>
                  <a:srgbClr val="002060"/>
                </a:solidFill>
              </a:rPr>
              <a:t>у</a:t>
            </a:r>
            <a:r>
              <a:rPr lang="ru-RU" sz="2000" b="1" dirty="0" smtClean="0">
                <a:solidFill>
                  <a:srgbClr val="002060"/>
                </a:solidFill>
              </a:rPr>
              <a:t>дм.</a:t>
            </a:r>
            <a:r>
              <a:rPr lang="ru-RU" sz="2000" b="1" dirty="0" err="1" smtClean="0">
                <a:solidFill>
                  <a:srgbClr val="002060"/>
                </a:solidFill>
              </a:rPr>
              <a:t>яз</a:t>
            </a:r>
            <a:r>
              <a:rPr lang="ru-RU" sz="2000" b="1" dirty="0" smtClean="0">
                <a:solidFill>
                  <a:srgbClr val="002060"/>
                </a:solidFill>
              </a:rPr>
              <a:t>.,</a:t>
            </a:r>
            <a:r>
              <a:rPr lang="ru-RU" sz="2000" b="1" dirty="0" err="1" smtClean="0">
                <a:solidFill>
                  <a:srgbClr val="002060"/>
                </a:solidFill>
              </a:rPr>
              <a:t>рус.яз</a:t>
            </a:r>
            <a:r>
              <a:rPr lang="ru-RU" sz="2000" b="1" dirty="0" smtClean="0">
                <a:solidFill>
                  <a:srgbClr val="002060"/>
                </a:solidFill>
              </a:rPr>
              <a:t>., литературе)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7" name="Волна 6"/>
          <p:cNvSpPr/>
          <p:nvPr/>
        </p:nvSpPr>
        <p:spPr>
          <a:xfrm>
            <a:off x="4572000" y="3573016"/>
            <a:ext cx="4032448" cy="1584176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Школа молодого ученого (профиль: математика при </a:t>
            </a:r>
            <a:r>
              <a:rPr lang="ru-RU" sz="2000" b="1" dirty="0" err="1" smtClean="0">
                <a:solidFill>
                  <a:srgbClr val="002060"/>
                </a:solidFill>
              </a:rPr>
              <a:t>УдГУ</a:t>
            </a:r>
            <a:r>
              <a:rPr lang="ru-RU" sz="2000" b="1" dirty="0" smtClean="0">
                <a:solidFill>
                  <a:srgbClr val="002060"/>
                </a:solidFill>
              </a:rPr>
              <a:t>)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8" name="Волна 7"/>
          <p:cNvSpPr/>
          <p:nvPr/>
        </p:nvSpPr>
        <p:spPr>
          <a:xfrm>
            <a:off x="395536" y="5190670"/>
            <a:ext cx="2808312" cy="1224136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Лагеря для одаренных</a:t>
            </a:r>
            <a:endParaRPr lang="ru-RU" sz="2000" b="1" dirty="0">
              <a:solidFill>
                <a:srgbClr val="002060"/>
              </a:solidFill>
            </a:endParaRPr>
          </a:p>
        </p:txBody>
      </p:sp>
      <p:sp>
        <p:nvSpPr>
          <p:cNvPr id="9" name="Волна 8"/>
          <p:cNvSpPr/>
          <p:nvPr/>
        </p:nvSpPr>
        <p:spPr>
          <a:xfrm>
            <a:off x="4211960" y="5301208"/>
            <a:ext cx="3024336" cy="1440160"/>
          </a:xfrm>
          <a:prstGeom prst="wav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Тематические конкурсы чтецов (4.5,6 </a:t>
            </a:r>
            <a:r>
              <a:rPr lang="ru-RU" b="1" dirty="0" err="1" smtClean="0">
                <a:solidFill>
                  <a:srgbClr val="002060"/>
                </a:solidFill>
              </a:rPr>
              <a:t>кл</a:t>
            </a:r>
            <a:r>
              <a:rPr lang="ru-RU" b="1" dirty="0" smtClean="0">
                <a:solidFill>
                  <a:srgbClr val="002060"/>
                </a:solidFill>
              </a:rPr>
              <a:t>.)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03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550303459"/>
              </p:ext>
            </p:extLst>
          </p:nvPr>
        </p:nvGraphicFramePr>
        <p:xfrm>
          <a:off x="179512" y="762963"/>
          <a:ext cx="8964486" cy="56406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504056"/>
                <a:gridCol w="486224"/>
                <a:gridCol w="453766"/>
                <a:gridCol w="650341"/>
                <a:gridCol w="650341"/>
                <a:gridCol w="651207"/>
                <a:gridCol w="651207"/>
                <a:gridCol w="651207"/>
                <a:gridCol w="456364"/>
                <a:gridCol w="493601"/>
                <a:gridCol w="613970"/>
                <a:gridCol w="613970"/>
              </a:tblGrid>
              <a:tr h="18434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ОУ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Кол-во участников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Кол-во победителей в районном этапе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Кол-во призеров в районном этапе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Кол-во баллов за победителей районного этапа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Кол-во баллов за призеров районного этапа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Кол-во баллов за участие в республиканском этапе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Кол-во баллов за победителей в республиканском этапе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Кол-во баллов за призеров в республиканском этапе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Кол-во баллов за участие в России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Кол-во баллов за призеров в России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Общее кол-во баллов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vert="vert27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dirty="0">
                          <a:effectLst/>
                        </a:rPr>
                        <a:t>Место</a:t>
                      </a:r>
                      <a:endParaRPr lang="ru-RU" sz="1100" b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1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Мукшинская</a:t>
                      </a:r>
                      <a:r>
                        <a:rPr lang="ru-RU" sz="1400" dirty="0">
                          <a:effectLst/>
                        </a:rPr>
                        <a:t> СОШ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28,5</a:t>
                      </a:r>
                      <a:endParaRPr lang="ru-RU" sz="13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V-VI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3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Старозятцинская</a:t>
                      </a:r>
                      <a:r>
                        <a:rPr lang="ru-RU" sz="1400" dirty="0">
                          <a:effectLst/>
                        </a:rPr>
                        <a:t> СОШ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108,7</a:t>
                      </a:r>
                      <a:endParaRPr lang="ru-RU" sz="13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III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85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Большеошворцинская</a:t>
                      </a:r>
                      <a:r>
                        <a:rPr lang="ru-RU" sz="1400" dirty="0">
                          <a:effectLst/>
                        </a:rPr>
                        <a:t> СОШ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47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28,5</a:t>
                      </a:r>
                      <a:endParaRPr lang="ru-RU" sz="13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V-VI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Кекоранская</a:t>
                      </a:r>
                      <a:r>
                        <a:rPr lang="ru-RU" sz="1400" dirty="0">
                          <a:effectLst/>
                        </a:rPr>
                        <a:t> СОШ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14,3</a:t>
                      </a:r>
                      <a:endParaRPr lang="ru-RU" sz="13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VIII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Лынгинская</a:t>
                      </a:r>
                      <a:r>
                        <a:rPr lang="ru-RU" sz="1400" dirty="0">
                          <a:effectLst/>
                        </a:rPr>
                        <a:t> СОШ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1,8</a:t>
                      </a:r>
                      <a:endParaRPr lang="ru-RU" sz="13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X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Чернушинская</a:t>
                      </a:r>
                      <a:r>
                        <a:rPr lang="ru-RU" sz="1400" dirty="0">
                          <a:effectLst/>
                        </a:rPr>
                        <a:t> СОШ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0</a:t>
                      </a:r>
                      <a:endParaRPr lang="ru-RU" sz="13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Чуровская</a:t>
                      </a:r>
                      <a:r>
                        <a:rPr lang="ru-RU" sz="1400" dirty="0">
                          <a:effectLst/>
                        </a:rPr>
                        <a:t> СОШ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19,6</a:t>
                      </a:r>
                      <a:endParaRPr lang="ru-RU" sz="13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</a:rPr>
                        <a:t>VII</a:t>
                      </a:r>
                      <a:endParaRPr lang="ru-RU" sz="1400" b="1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932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Якшур-Бодьинская</a:t>
                      </a:r>
                      <a:r>
                        <a:rPr lang="ru-RU" sz="1400" dirty="0">
                          <a:effectLst/>
                        </a:rPr>
                        <a:t> СОШ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212,1</a:t>
                      </a:r>
                      <a:endParaRPr lang="ru-RU" sz="13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II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Сельская гимназия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19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256,6</a:t>
                      </a:r>
                      <a:endParaRPr lang="ru-RU" sz="13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Селычинская</a:t>
                      </a:r>
                      <a:r>
                        <a:rPr lang="ru-RU" sz="1400" dirty="0">
                          <a:effectLst/>
                        </a:rPr>
                        <a:t> ООШ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3,6</a:t>
                      </a:r>
                      <a:endParaRPr lang="ru-RU" sz="13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IX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51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Алгазинская</a:t>
                      </a:r>
                      <a:r>
                        <a:rPr lang="ru-RU" sz="1400" dirty="0">
                          <a:effectLst/>
                        </a:rPr>
                        <a:t> ООШ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0</a:t>
                      </a:r>
                      <a:endParaRPr lang="ru-RU" sz="13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-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20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Якшур-Бодьинская</a:t>
                      </a:r>
                      <a:r>
                        <a:rPr lang="ru-RU" sz="1400" dirty="0">
                          <a:effectLst/>
                        </a:rPr>
                        <a:t> школа-интернат</a:t>
                      </a:r>
                      <a:endParaRPr lang="ru-RU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32</a:t>
                      </a:r>
                      <a:endParaRPr lang="ru-RU" sz="13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</a:rPr>
                        <a:t>IV</a:t>
                      </a:r>
                      <a:endParaRPr lang="ru-RU" sz="1400" b="1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116632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Итоги Всероссийской олимпиады школьников 2012-2013 учебного года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</a:rPr>
              <a:t>(</a:t>
            </a:r>
            <a:r>
              <a:rPr lang="ru-RU" b="1" dirty="0">
                <a:solidFill>
                  <a:srgbClr val="FF0000"/>
                </a:solidFill>
              </a:rPr>
              <a:t>муниципальный, республиканский, российский этапы)</a:t>
            </a:r>
          </a:p>
        </p:txBody>
      </p:sp>
    </p:spTree>
    <p:extLst>
      <p:ext uri="{BB962C8B-B14F-4D97-AF65-F5344CB8AC3E}">
        <p14:creationId xmlns:p14="http://schemas.microsoft.com/office/powerpoint/2010/main" val="289088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632847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FF0000"/>
                </a:solidFill>
                <a:effectLst/>
              </a:rPr>
              <a:t>Лучшие сельские школы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484784"/>
            <a:ext cx="8136904" cy="4896544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err="1" smtClean="0"/>
              <a:t>Якшур-Бодьинская</a:t>
            </a:r>
            <a:r>
              <a:rPr lang="ru-RU" sz="3200" dirty="0" smtClean="0"/>
              <a:t> СОШ (диплом призера по физической культуре)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3200" dirty="0" smtClean="0"/>
              <a:t> </a:t>
            </a:r>
            <a:r>
              <a:rPr lang="ru-RU" sz="3200" dirty="0" err="1" smtClean="0"/>
              <a:t>Старозятцинская</a:t>
            </a:r>
            <a:r>
              <a:rPr lang="ru-RU" sz="3200" dirty="0" smtClean="0"/>
              <a:t> СОШ  </a:t>
            </a:r>
            <a:r>
              <a:rPr lang="ru-RU" sz="3200" dirty="0" err="1" smtClean="0"/>
              <a:t>Якшур-Бодьинского</a:t>
            </a:r>
            <a:r>
              <a:rPr lang="ru-RU" sz="3200" dirty="0" smtClean="0"/>
              <a:t> района (диплом призера по физической культуре)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02608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 rot="10800000" flipV="1">
            <a:off x="1187624" y="116632"/>
            <a:ext cx="6480720" cy="1512168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Инновационная деятельность</a:t>
            </a:r>
            <a:endParaRPr lang="ru-RU" sz="2400" b="1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323528" y="1827443"/>
            <a:ext cx="3744414" cy="1656184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Апробирование современных технологий, учебников, современных уроков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5148064" y="4887155"/>
            <a:ext cx="3744414" cy="1710197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Обновление содержания методов и форм обучения и воспитания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2930758" y="2954740"/>
            <a:ext cx="4248472" cy="2016224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</a:rPr>
              <a:t>Функционирование трех экспертных площадок</a:t>
            </a:r>
            <a:endParaRPr lang="ru-RU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81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Блок-схема: перфолента 3"/>
          <p:cNvSpPr/>
          <p:nvPr/>
        </p:nvSpPr>
        <p:spPr>
          <a:xfrm>
            <a:off x="1619672" y="332656"/>
            <a:ext cx="5904656" cy="804672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Экспериментальные площадки</a:t>
            </a:r>
            <a:endParaRPr lang="ru-RU" sz="2400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395536" y="1268760"/>
            <a:ext cx="4896544" cy="1872208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Опорная школа по внедрению ФГОС</a:t>
            </a:r>
          </a:p>
          <a:p>
            <a:pPr algn="ctr"/>
            <a:endParaRPr lang="ru-RU" dirty="0" smtClean="0">
              <a:latin typeface="Arial Black" panose="020B0A04020102020204" pitchFamily="34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haroni" panose="02010803020104030203" pitchFamily="2" charset="-79"/>
              </a:rPr>
              <a:t>МБОУ 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anose="02050604050505020204" pitchFamily="18" charset="0"/>
                <a:cs typeface="Aharoni" panose="02010803020104030203" pitchFamily="2" charset="-79"/>
              </a:rPr>
              <a:t>Якшур-Бодьинская</a:t>
            </a:r>
            <a:r>
              <a:rPr lang="ru-RU" b="1" i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haroni" panose="02010803020104030203" pitchFamily="2" charset="-79"/>
              </a:rPr>
              <a:t> СОШ</a:t>
            </a:r>
            <a:endParaRPr lang="ru-RU" b="1" i="1" dirty="0">
              <a:solidFill>
                <a:srgbClr val="002060"/>
              </a:solidFill>
              <a:latin typeface="Bookman Old Style" panose="02050604050505020204" pitchFamily="18" charset="0"/>
              <a:cs typeface="Aharoni" panose="02010803020104030203" pitchFamily="2" charset="-79"/>
            </a:endParaRPr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4355976" y="2564904"/>
            <a:ext cx="4464496" cy="2160240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Пилотная площадка по раннему внедрению ФГОС ООО и базовая площадка по информатизации</a:t>
            </a:r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395536" y="4581128"/>
            <a:ext cx="4896544" cy="2276872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Опорная школа по внедрению ФГОС в коррекционных школах</a:t>
            </a:r>
          </a:p>
          <a:p>
            <a:pPr algn="ctr"/>
            <a:endParaRPr lang="ru-RU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haroni" panose="02010803020104030203" pitchFamily="2" charset="-79"/>
              </a:rPr>
              <a:t>МКСКОУ </a:t>
            </a:r>
            <a:r>
              <a:rPr lang="en-US" b="1" i="1" dirty="0" smtClean="0">
                <a:solidFill>
                  <a:srgbClr val="00206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III-IV </a:t>
            </a:r>
            <a:r>
              <a:rPr lang="ru-RU" b="1" i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haroni" panose="02010803020104030203" pitchFamily="2" charset="-79"/>
              </a:rPr>
              <a:t>вида «</a:t>
            </a:r>
            <a:r>
              <a:rPr lang="ru-RU" b="1" i="1" dirty="0" err="1" smtClean="0">
                <a:solidFill>
                  <a:srgbClr val="002060"/>
                </a:solidFill>
                <a:latin typeface="Bookman Old Style" panose="02050604050505020204" pitchFamily="18" charset="0"/>
                <a:cs typeface="Aharoni" panose="02010803020104030203" pitchFamily="2" charset="-79"/>
              </a:rPr>
              <a:t>Якшур-Бодьинская</a:t>
            </a:r>
            <a:r>
              <a:rPr lang="ru-RU" b="1" i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Aharoni" panose="02010803020104030203" pitchFamily="2" charset="-79"/>
              </a:rPr>
              <a:t> школа-интернат»</a:t>
            </a:r>
          </a:p>
        </p:txBody>
      </p:sp>
    </p:spTree>
    <p:extLst>
      <p:ext uri="{BB962C8B-B14F-4D97-AF65-F5344CB8AC3E}">
        <p14:creationId xmlns:p14="http://schemas.microsoft.com/office/powerpoint/2010/main" val="830852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7175351" cy="1160806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/>
              <a:t>Адрес сайта ИМО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115616" y="3068960"/>
            <a:ext cx="6912768" cy="882119"/>
          </a:xfrm>
        </p:spPr>
        <p:txBody>
          <a:bodyPr>
            <a:noAutofit/>
          </a:bodyPr>
          <a:lstStyle/>
          <a:p>
            <a:pPr algn="ctr"/>
            <a:r>
              <a:rPr lang="en-US" sz="6000" u="sng" dirty="0">
                <a:solidFill>
                  <a:srgbClr val="FF0000"/>
                </a:solidFill>
              </a:rPr>
              <a:t>b</a:t>
            </a:r>
            <a:r>
              <a:rPr lang="en-US" sz="6000" u="sng" dirty="0" smtClean="0">
                <a:solidFill>
                  <a:srgbClr val="FF0000"/>
                </a:solidFill>
              </a:rPr>
              <a:t>od-imo.narod.ru</a:t>
            </a:r>
            <a:endParaRPr lang="ru-RU" sz="6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735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88640"/>
            <a:ext cx="7776864" cy="666936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800" b="1" dirty="0" smtClean="0">
                <a:solidFill>
                  <a:srgbClr val="FF0000"/>
                </a:solidFill>
              </a:rPr>
              <a:t>Обобщение и распространение передового педагогического опыта</a:t>
            </a:r>
          </a:p>
          <a:p>
            <a:pPr marL="45720" indent="0" algn="ctr">
              <a:buNone/>
            </a:pPr>
            <a:endParaRPr lang="ru-RU" sz="900" b="1" dirty="0" smtClean="0">
              <a:solidFill>
                <a:srgbClr val="FF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Публикации в журналах «Новое образование», «Дошкольное образование», «Педагогический родник», в газете «Рассвет», </a:t>
            </a:r>
            <a:r>
              <a:rPr lang="ru-RU" dirty="0"/>
              <a:t>н</a:t>
            </a:r>
            <a:r>
              <a:rPr lang="ru-RU" dirty="0" smtClean="0"/>
              <a:t>а различных сайтах в сети Интернет и т.д.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Участие в фестивале педагогических идей: </a:t>
            </a:r>
            <a:br>
              <a:rPr lang="ru-RU" dirty="0" smtClean="0"/>
            </a:br>
            <a:r>
              <a:rPr lang="ru-RU" dirty="0" smtClean="0"/>
              <a:t>«Открытый урок»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Участие в конкурсе «Планета открытий»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Выступление на курсах повышения квалификации в </a:t>
            </a:r>
            <a:r>
              <a:rPr lang="ru-RU" dirty="0" err="1" smtClean="0"/>
              <a:t>ИПКиПРО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err="1" smtClean="0"/>
              <a:t>Педчтения</a:t>
            </a:r>
            <a:endParaRPr lang="ru-RU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Открытые уроки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Мастер-классы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НПК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Участие в конкурсе ПНПО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Участие в конкурсе «Педагог года»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684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76672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FF0000"/>
                </a:solidFill>
              </a:rPr>
              <a:t>Кадровый состав ИМО</a:t>
            </a:r>
            <a:endParaRPr lang="ru-RU" sz="2800" b="1" i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1412776"/>
            <a:ext cx="3384376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Начальник ИМО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636912"/>
            <a:ext cx="2304256" cy="457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Методист по УВР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2636911"/>
            <a:ext cx="2332322" cy="4409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Методист по ИКТ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68113" y="2636910"/>
            <a:ext cx="2376263" cy="44096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Методист по УВР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15616" y="3747298"/>
            <a:ext cx="2808312" cy="4989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Методист по ДОО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076056" y="3747298"/>
            <a:ext cx="2580189" cy="49894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логопед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11560" y="5218468"/>
            <a:ext cx="2448272" cy="7308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Методист по библиотекам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63888" y="5218468"/>
            <a:ext cx="2592288" cy="7308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Секретарь- машинистка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28167" y="5373216"/>
            <a:ext cx="2256153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Уборщица 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6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548680"/>
            <a:ext cx="876971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Цель: </a:t>
            </a:r>
          </a:p>
          <a:p>
            <a:pPr marL="342900" indent="-342900">
              <a:buFontTx/>
              <a:buChar char="-"/>
            </a:pPr>
            <a:r>
              <a:rPr lang="ru-RU" sz="2000" b="1" i="1" dirty="0">
                <a:solidFill>
                  <a:srgbClr val="002060"/>
                </a:solidFill>
              </a:rPr>
              <a:t>с</a:t>
            </a:r>
            <a:r>
              <a:rPr lang="ru-RU" sz="2000" b="1" i="1" dirty="0" smtClean="0">
                <a:solidFill>
                  <a:srgbClr val="002060"/>
                </a:solidFill>
              </a:rPr>
              <a:t>оздание условий для обеспечения информационно-методической готовности педагогов и руководящих кадров к достижению современного, качественного образования, его доступности и эффективности</a:t>
            </a:r>
            <a:r>
              <a:rPr lang="ru-RU" sz="2400" b="1" i="1" dirty="0" smtClean="0">
                <a:solidFill>
                  <a:srgbClr val="002060"/>
                </a:solidFill>
              </a:rPr>
              <a:t>. 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Задачи:</a:t>
            </a:r>
          </a:p>
          <a:p>
            <a:pPr marL="342900" indent="-342900">
              <a:buFontTx/>
              <a:buChar char="-"/>
            </a:pPr>
            <a:r>
              <a:rPr lang="ru-RU" sz="2000" b="1" i="1" dirty="0" smtClean="0">
                <a:solidFill>
                  <a:srgbClr val="002060"/>
                </a:solidFill>
              </a:rPr>
              <a:t>организация и методическое обеспечение непрерывного    </a:t>
            </a:r>
            <a:endParaRPr lang="ru-RU" sz="2000" b="1" i="1" dirty="0">
              <a:solidFill>
                <a:srgbClr val="002060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000" b="1" i="1" dirty="0">
                <a:solidFill>
                  <a:srgbClr val="002060"/>
                </a:solidFill>
              </a:rPr>
              <a:t>п</a:t>
            </a:r>
            <a:r>
              <a:rPr lang="ru-RU" sz="2000" b="1" i="1" dirty="0" smtClean="0">
                <a:solidFill>
                  <a:srgbClr val="002060"/>
                </a:solidFill>
              </a:rPr>
              <a:t>овышения квалификации педагогических и руководящих кадров учреждения образования, содействие их творческому росту, профессиональной самореализации;</a:t>
            </a:r>
          </a:p>
          <a:p>
            <a:pPr marL="285750" indent="-285750">
              <a:buFontTx/>
              <a:buChar char="-"/>
            </a:pPr>
            <a:r>
              <a:rPr lang="ru-RU" sz="2000" b="1" i="1" dirty="0">
                <a:solidFill>
                  <a:srgbClr val="002060"/>
                </a:solidFill>
              </a:rPr>
              <a:t>и</a:t>
            </a:r>
            <a:r>
              <a:rPr lang="ru-RU" sz="2000" b="1" i="1" dirty="0" smtClean="0">
                <a:solidFill>
                  <a:srgbClr val="002060"/>
                </a:solidFill>
              </a:rPr>
              <a:t>зучение, анализ и оценка результативности образовательного процесса и состояние методической работы в ОУ, обобщение и распространение педагогического опыта;</a:t>
            </a:r>
          </a:p>
          <a:p>
            <a:pPr marL="285750" indent="-285750">
              <a:buFontTx/>
              <a:buChar char="-"/>
            </a:pPr>
            <a:r>
              <a:rPr lang="ru-RU" sz="2000" b="1" i="1" dirty="0">
                <a:solidFill>
                  <a:srgbClr val="002060"/>
                </a:solidFill>
              </a:rPr>
              <a:t>с</a:t>
            </a:r>
            <a:r>
              <a:rPr lang="ru-RU" sz="2000" b="1" i="1" dirty="0" smtClean="0">
                <a:solidFill>
                  <a:srgbClr val="002060"/>
                </a:solidFill>
              </a:rPr>
              <a:t>оздание системы информационно-методической поддержки внедрения нового содержания образования, использование новых педагогических технологий;</a:t>
            </a:r>
          </a:p>
          <a:p>
            <a:pPr marL="285750" indent="-285750">
              <a:buFontTx/>
              <a:buChar char="-"/>
            </a:pPr>
            <a:r>
              <a:rPr lang="ru-RU" sz="2000" b="1" i="1" dirty="0">
                <a:solidFill>
                  <a:srgbClr val="002060"/>
                </a:solidFill>
              </a:rPr>
              <a:t>в</a:t>
            </a:r>
            <a:r>
              <a:rPr lang="ru-RU" sz="2000" b="1" i="1" dirty="0" smtClean="0">
                <a:solidFill>
                  <a:srgbClr val="002060"/>
                </a:solidFill>
              </a:rPr>
              <a:t>недрение форм дистанционного обучения, как современной технологии обучения.</a:t>
            </a:r>
          </a:p>
        </p:txBody>
      </p:sp>
    </p:spTree>
    <p:extLst>
      <p:ext uri="{BB962C8B-B14F-4D97-AF65-F5344CB8AC3E}">
        <p14:creationId xmlns:p14="http://schemas.microsoft.com/office/powerpoint/2010/main" val="28854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04664"/>
            <a:ext cx="864096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Методическая тема:</a:t>
            </a:r>
          </a:p>
          <a:p>
            <a:pPr marL="342900" indent="-342900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р</a:t>
            </a:r>
            <a:r>
              <a:rPr lang="ru-RU" sz="2400" b="1" dirty="0" smtClean="0">
                <a:solidFill>
                  <a:srgbClr val="002060"/>
                </a:solidFill>
              </a:rPr>
              <a:t>оль новых педагогических технологий в повышении     </a:t>
            </a:r>
          </a:p>
          <a:p>
            <a:r>
              <a:rPr lang="ru-RU" sz="2400" b="1" dirty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эффективности  образовательного  процесса.</a:t>
            </a:r>
          </a:p>
          <a:p>
            <a:pPr algn="r"/>
            <a:r>
              <a:rPr lang="ru-RU" sz="2400" b="1" i="1" u="sng" dirty="0" smtClean="0">
                <a:solidFill>
                  <a:schemeClr val="bg2">
                    <a:lumMod val="25000"/>
                  </a:schemeClr>
                </a:solidFill>
                <a:hlinkClick r:id="rId2" action="ppaction://hlinksldjump"/>
              </a:rPr>
              <a:t>Приложение №1</a:t>
            </a:r>
            <a:endParaRPr lang="ru-RU" sz="2400" b="1" i="1" u="sng" dirty="0" smtClean="0">
              <a:solidFill>
                <a:schemeClr val="bg2">
                  <a:lumMod val="25000"/>
                </a:schemeClr>
              </a:solidFill>
            </a:endParaRPr>
          </a:p>
          <a:p>
            <a:endParaRPr lang="ru-RU" sz="2400" b="1" dirty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Приоритетные направления:</a:t>
            </a:r>
          </a:p>
          <a:p>
            <a:r>
              <a:rPr lang="ru-RU" sz="2000" dirty="0" smtClean="0">
                <a:solidFill>
                  <a:srgbClr val="002060"/>
                </a:solidFill>
              </a:rPr>
              <a:t>-   </a:t>
            </a:r>
            <a:r>
              <a:rPr lang="ru-RU" sz="2400" b="1" dirty="0">
                <a:solidFill>
                  <a:srgbClr val="002060"/>
                </a:solidFill>
              </a:rPr>
              <a:t>п</a:t>
            </a:r>
            <a:r>
              <a:rPr lang="ru-RU" sz="2400" b="1" dirty="0" smtClean="0">
                <a:solidFill>
                  <a:srgbClr val="002060"/>
                </a:solidFill>
              </a:rPr>
              <a:t>овышение квалификации педагогов всех категорий;</a:t>
            </a:r>
          </a:p>
          <a:p>
            <a:pPr marL="342900" indent="-342900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р</a:t>
            </a:r>
            <a:r>
              <a:rPr lang="ru-RU" sz="2400" b="1" dirty="0" smtClean="0">
                <a:solidFill>
                  <a:srgbClr val="002060"/>
                </a:solidFill>
              </a:rPr>
              <a:t>азвитие системы поддержки талантливых детей;</a:t>
            </a:r>
          </a:p>
          <a:p>
            <a:pPr marL="342900" indent="-342900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а</a:t>
            </a:r>
            <a:r>
              <a:rPr lang="ru-RU" sz="2400" b="1" dirty="0" smtClean="0">
                <a:solidFill>
                  <a:srgbClr val="002060"/>
                </a:solidFill>
              </a:rPr>
              <a:t>ттестация педагогических и руководящих кадров;</a:t>
            </a:r>
          </a:p>
          <a:p>
            <a:pPr marL="342900" indent="-342900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в</a:t>
            </a:r>
            <a:r>
              <a:rPr lang="ru-RU" sz="2400" b="1" dirty="0" smtClean="0">
                <a:solidFill>
                  <a:srgbClr val="002060"/>
                </a:solidFill>
              </a:rPr>
              <a:t>недрение инноваций в учебно-воспитательный процесс;</a:t>
            </a:r>
          </a:p>
          <a:p>
            <a:pPr marL="342900" indent="-342900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о</a:t>
            </a:r>
            <a:r>
              <a:rPr lang="ru-RU" sz="2400" b="1" dirty="0" smtClean="0">
                <a:solidFill>
                  <a:srgbClr val="002060"/>
                </a:solidFill>
              </a:rPr>
              <a:t>бобщение и распространение передового педагогического опыта;</a:t>
            </a:r>
          </a:p>
          <a:p>
            <a:pPr marL="342900" indent="-342900">
              <a:buFontTx/>
              <a:buChar char="-"/>
            </a:pPr>
            <a:r>
              <a:rPr lang="ru-RU" sz="2400" b="1" dirty="0">
                <a:solidFill>
                  <a:srgbClr val="002060"/>
                </a:solidFill>
              </a:rPr>
              <a:t>и</a:t>
            </a:r>
            <a:r>
              <a:rPr lang="ru-RU" sz="2400" b="1" dirty="0" smtClean="0">
                <a:solidFill>
                  <a:srgbClr val="002060"/>
                </a:solidFill>
              </a:rPr>
              <a:t>нформатизация системы образования.</a:t>
            </a:r>
          </a:p>
          <a:p>
            <a:pPr marL="342900" indent="-342900">
              <a:buFontTx/>
              <a:buChar char="-"/>
            </a:pP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>
            <a:hlinkClick r:id="rId3" action="ppaction://hlinksldjump"/>
          </p:cNvPr>
          <p:cNvSpPr/>
          <p:nvPr/>
        </p:nvSpPr>
        <p:spPr>
          <a:xfrm>
            <a:off x="8604448" y="6406307"/>
            <a:ext cx="539552" cy="4516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293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6409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00" b="1" i="1" u="sng" dirty="0">
                <a:solidFill>
                  <a:schemeClr val="bg2">
                    <a:lumMod val="25000"/>
                  </a:schemeClr>
                </a:solidFill>
              </a:rPr>
              <a:t>Приложение №1</a:t>
            </a:r>
          </a:p>
          <a:p>
            <a:pPr algn="r"/>
            <a:endParaRPr lang="ru-RU" sz="1400" b="1" dirty="0" smtClean="0"/>
          </a:p>
          <a:p>
            <a:r>
              <a:rPr lang="ru-RU" sz="1400" b="1" dirty="0" smtClean="0"/>
              <a:t>Анкета </a:t>
            </a:r>
            <a:r>
              <a:rPr lang="ru-RU" sz="1400" b="1" dirty="0"/>
              <a:t>для выявления профессиональных затруднений педагогов в связи с переходом на ФГОС</a:t>
            </a:r>
          </a:p>
          <a:p>
            <a:endParaRPr lang="ru-RU" sz="1400" dirty="0" smtClean="0"/>
          </a:p>
          <a:p>
            <a:r>
              <a:rPr lang="ru-RU" sz="1400" dirty="0" smtClean="0"/>
              <a:t>1</a:t>
            </a:r>
            <a:r>
              <a:rPr lang="ru-RU" sz="1400" dirty="0"/>
              <a:t>.      Достаточно ли Вы информированы о стандартах нового поколения?</a:t>
            </a:r>
          </a:p>
          <a:p>
            <a:r>
              <a:rPr lang="ru-RU" sz="1400" dirty="0" smtClean="0"/>
              <a:t>        1</a:t>
            </a:r>
            <a:r>
              <a:rPr lang="ru-RU" sz="1400" dirty="0"/>
              <a:t>)      Да</a:t>
            </a:r>
          </a:p>
          <a:p>
            <a:r>
              <a:rPr lang="ru-RU" sz="1400" dirty="0" smtClean="0"/>
              <a:t>        2</a:t>
            </a:r>
            <a:r>
              <a:rPr lang="ru-RU" sz="1400" dirty="0"/>
              <a:t>)      </a:t>
            </a:r>
            <a:r>
              <a:rPr lang="ru-RU" sz="1400" dirty="0" smtClean="0"/>
              <a:t>Нет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3)      Не совсем </a:t>
            </a:r>
          </a:p>
          <a:p>
            <a:pPr marL="342900" indent="-342900">
              <a:buAutoNum type="arabicPeriod" startAt="2"/>
            </a:pPr>
            <a:r>
              <a:rPr lang="ru-RU" sz="1400" dirty="0" smtClean="0"/>
              <a:t>В </a:t>
            </a:r>
            <a:r>
              <a:rPr lang="ru-RU" sz="1400" dirty="0"/>
              <a:t>достаточной ли степени Вы ознакомлены с нормативно-правовой документацией по этому направлению</a:t>
            </a:r>
            <a:r>
              <a:rPr lang="ru-RU" sz="1400" dirty="0" smtClean="0"/>
              <a:t>?</a:t>
            </a:r>
          </a:p>
          <a:p>
            <a:r>
              <a:rPr lang="ru-RU" sz="1400" dirty="0" smtClean="0"/>
              <a:t>3</a:t>
            </a:r>
            <a:r>
              <a:rPr lang="ru-RU" sz="1400" dirty="0"/>
              <a:t>.      Владеете ли Вы умениями осуществлять системно-</a:t>
            </a:r>
            <a:r>
              <a:rPr lang="ru-RU" sz="1400" dirty="0" err="1"/>
              <a:t>деятельностный</a:t>
            </a:r>
            <a:r>
              <a:rPr lang="ru-RU" sz="1400" dirty="0"/>
              <a:t> подход в обучении?</a:t>
            </a:r>
          </a:p>
          <a:p>
            <a:r>
              <a:rPr lang="ru-RU" sz="1400" dirty="0"/>
              <a:t>4.      Испытываете ли Вы затруднения в овладении методологией организации самостоятельной творческой деятельности обучающихся?</a:t>
            </a:r>
          </a:p>
          <a:p>
            <a:r>
              <a:rPr lang="ru-RU" sz="1400" dirty="0"/>
              <a:t>5.      Способны ли Вы аккумулировать и использовать опыт творческой деятельности других учителей?</a:t>
            </a:r>
          </a:p>
          <a:p>
            <a:r>
              <a:rPr lang="ru-RU" sz="1400" dirty="0"/>
              <a:t>6.      Имеете ли Вы необходимость в повышении своего профессионального уровня в условиях перехода на ФГОС?</a:t>
            </a:r>
          </a:p>
          <a:p>
            <a:r>
              <a:rPr lang="ru-RU" sz="1400" dirty="0"/>
              <a:t>7.      Испытываете ли затруднения в составлении рабочих программ?</a:t>
            </a:r>
          </a:p>
          <a:p>
            <a:r>
              <a:rPr lang="ru-RU" sz="1400" dirty="0"/>
              <a:t>8.      Способны ли вы отказаться от стереотипов, преодолеть инерцию мышления и использовать вариативность в педагогической деятельности?</a:t>
            </a:r>
          </a:p>
          <a:p>
            <a:r>
              <a:rPr lang="ru-RU" sz="1400" dirty="0"/>
              <a:t>9.      Испытываете ли Вы проблемы с выбором методов обучения и умением сочетать методы, средства и формы обучения?</a:t>
            </a:r>
          </a:p>
          <a:p>
            <a:r>
              <a:rPr lang="ru-RU" sz="1400" dirty="0"/>
              <a:t>10.  Чувствуете ли Вы в себе решительность и уверенность в том, что Вы преодолеете трудности при переходе на стандарты нового поколения?</a:t>
            </a:r>
          </a:p>
          <a:p>
            <a:r>
              <a:rPr lang="ru-RU" sz="1400" dirty="0"/>
              <a:t>11.  </a:t>
            </a:r>
            <a:r>
              <a:rPr lang="ru-RU" sz="1400" dirty="0" smtClean="0"/>
              <a:t>Испытываете ли Вы необходимость в посещении семинаров по изучению современных технологий? </a:t>
            </a:r>
            <a:endParaRPr lang="ru-RU" sz="1400" dirty="0"/>
          </a:p>
          <a:p>
            <a:r>
              <a:rPr lang="ru-RU" sz="1400" dirty="0"/>
              <a:t>12.  </a:t>
            </a:r>
            <a:r>
              <a:rPr lang="ru-RU" sz="1400" dirty="0" smtClean="0"/>
              <a:t>Умеете ли Вы делать анализ современного урока??</a:t>
            </a:r>
            <a:endParaRPr lang="ru-RU" sz="1400" dirty="0"/>
          </a:p>
          <a:p>
            <a:endParaRPr lang="ru-RU" sz="1400" dirty="0"/>
          </a:p>
          <a:p>
            <a:r>
              <a:rPr lang="ru-RU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1898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38077585"/>
              </p:ext>
            </p:extLst>
          </p:nvPr>
        </p:nvGraphicFramePr>
        <p:xfrm>
          <a:off x="395536" y="188640"/>
          <a:ext cx="835292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>
            <a:hlinkClick r:id="rId3" action="ppaction://hlinksldjump"/>
          </p:cNvPr>
          <p:cNvSpPr/>
          <p:nvPr/>
        </p:nvSpPr>
        <p:spPr>
          <a:xfrm>
            <a:off x="8172400" y="6309320"/>
            <a:ext cx="6480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68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Блок-схема: перфолента 5"/>
          <p:cNvSpPr/>
          <p:nvPr/>
        </p:nvSpPr>
        <p:spPr>
          <a:xfrm>
            <a:off x="3059832" y="0"/>
            <a:ext cx="3888432" cy="980728"/>
          </a:xfrm>
          <a:prstGeom prst="flowChartPunchedTape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Методический совет</a:t>
            </a:r>
            <a:endParaRPr lang="ru-RU" sz="2000" b="1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644008" y="980728"/>
            <a:ext cx="504056" cy="5040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3923928" y="1340769"/>
            <a:ext cx="2088232" cy="792088"/>
          </a:xfrm>
          <a:prstGeom prst="flowChartPunchedTap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22 РМО</a:t>
            </a:r>
            <a:endParaRPr lang="ru-RU" i="1" u="sng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79512" y="1736813"/>
            <a:ext cx="2376264" cy="3960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у</a:t>
            </a:r>
            <a:r>
              <a:rPr lang="ru-RU" b="1" i="1" dirty="0" smtClean="0">
                <a:solidFill>
                  <a:srgbClr val="C00000"/>
                </a:solidFill>
              </a:rPr>
              <a:t>чителей химии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1475656" y="2252120"/>
            <a:ext cx="2232248" cy="45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у</a:t>
            </a:r>
            <a:r>
              <a:rPr lang="ru-RU" b="1" i="1" dirty="0" smtClean="0">
                <a:solidFill>
                  <a:srgbClr val="C00000"/>
                </a:solidFill>
              </a:rPr>
              <a:t>чителей физики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79512" y="2708920"/>
            <a:ext cx="2376264" cy="7623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у</a:t>
            </a:r>
            <a:r>
              <a:rPr lang="ru-RU" b="1" i="1" dirty="0" smtClean="0">
                <a:solidFill>
                  <a:srgbClr val="C00000"/>
                </a:solidFill>
              </a:rPr>
              <a:t>чителей иностранного языка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4139952" y="2285873"/>
            <a:ext cx="1872208" cy="567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у</a:t>
            </a:r>
            <a:r>
              <a:rPr lang="ru-RU" b="1" i="1" dirty="0" smtClean="0">
                <a:solidFill>
                  <a:srgbClr val="C00000"/>
                </a:solidFill>
              </a:rPr>
              <a:t>чителей биологии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771800" y="2924944"/>
            <a:ext cx="2376264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у</a:t>
            </a:r>
            <a:r>
              <a:rPr lang="ru-RU" b="1" i="1" dirty="0" smtClean="0">
                <a:solidFill>
                  <a:srgbClr val="C00000"/>
                </a:solidFill>
              </a:rPr>
              <a:t>чителей начальных классов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 rot="10800000" flipV="1">
            <a:off x="6444208" y="1232755"/>
            <a:ext cx="2232248" cy="90010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у</a:t>
            </a:r>
            <a:r>
              <a:rPr lang="ru-RU" b="1" i="1" dirty="0" smtClean="0">
                <a:solidFill>
                  <a:srgbClr val="C00000"/>
                </a:solidFill>
              </a:rPr>
              <a:t>чителей русского языка и литературы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6444208" y="2285873"/>
            <a:ext cx="2232248" cy="5670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у</a:t>
            </a:r>
            <a:r>
              <a:rPr lang="ru-RU" b="1" i="1" dirty="0" smtClean="0">
                <a:solidFill>
                  <a:srgbClr val="C00000"/>
                </a:solidFill>
              </a:rPr>
              <a:t>чителей информатики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581778" y="3068960"/>
            <a:ext cx="3094678" cy="4590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у</a:t>
            </a:r>
            <a:r>
              <a:rPr lang="ru-RU" b="1" i="1" dirty="0" smtClean="0">
                <a:solidFill>
                  <a:srgbClr val="C00000"/>
                </a:solidFill>
              </a:rPr>
              <a:t>чителей географии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491880" y="3528010"/>
            <a:ext cx="1800200" cy="675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у</a:t>
            </a:r>
            <a:r>
              <a:rPr lang="ru-RU" b="1" i="1" dirty="0" smtClean="0">
                <a:solidFill>
                  <a:srgbClr val="C00000"/>
                </a:solidFill>
              </a:rPr>
              <a:t>чителей технологии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470852" y="3712530"/>
            <a:ext cx="3205604" cy="4906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у</a:t>
            </a:r>
            <a:r>
              <a:rPr lang="ru-RU" b="1" i="1" dirty="0" smtClean="0">
                <a:solidFill>
                  <a:srgbClr val="C00000"/>
                </a:solidFill>
              </a:rPr>
              <a:t>чителей удмуртского языка и литературы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3059832" y="4378604"/>
            <a:ext cx="2521946" cy="5265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>
                <a:solidFill>
                  <a:srgbClr val="C00000"/>
                </a:solidFill>
              </a:rPr>
              <a:t>з</a:t>
            </a:r>
            <a:r>
              <a:rPr lang="ru-RU" b="1" i="1" dirty="0" err="1" smtClean="0">
                <a:solidFill>
                  <a:srgbClr val="C00000"/>
                </a:solidFill>
              </a:rPr>
              <a:t>ам.директоров</a:t>
            </a:r>
            <a:r>
              <a:rPr lang="ru-RU" b="1" i="1" dirty="0" smtClean="0">
                <a:solidFill>
                  <a:srgbClr val="C00000"/>
                </a:solidFill>
              </a:rPr>
              <a:t> по ВР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654371" y="3528010"/>
            <a:ext cx="2376264" cy="54906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err="1">
                <a:solidFill>
                  <a:srgbClr val="C00000"/>
                </a:solidFill>
              </a:rPr>
              <a:t>з</a:t>
            </a:r>
            <a:r>
              <a:rPr lang="ru-RU" b="1" i="1" dirty="0" err="1" smtClean="0">
                <a:solidFill>
                  <a:srgbClr val="C00000"/>
                </a:solidFill>
              </a:rPr>
              <a:t>ам.директоров</a:t>
            </a:r>
            <a:r>
              <a:rPr lang="ru-RU" b="1" i="1" dirty="0" smtClean="0">
                <a:solidFill>
                  <a:srgbClr val="C00000"/>
                </a:solidFill>
              </a:rPr>
              <a:t> по УВР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79512" y="4203210"/>
            <a:ext cx="2707107" cy="49055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п</a:t>
            </a:r>
            <a:r>
              <a:rPr lang="ru-RU" b="1" i="1" dirty="0" smtClean="0">
                <a:solidFill>
                  <a:srgbClr val="C00000"/>
                </a:solidFill>
              </a:rPr>
              <a:t>едагогов-психологов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 flipH="1">
            <a:off x="4103948" y="4972852"/>
            <a:ext cx="1584176" cy="57741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у</a:t>
            </a:r>
            <a:r>
              <a:rPr lang="ru-RU" b="1" i="1" dirty="0" smtClean="0">
                <a:solidFill>
                  <a:srgbClr val="C00000"/>
                </a:solidFill>
              </a:rPr>
              <a:t>чителей музыки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652450" y="4378604"/>
            <a:ext cx="3024006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у</a:t>
            </a:r>
            <a:r>
              <a:rPr lang="ru-RU" b="1" i="1" dirty="0" smtClean="0">
                <a:solidFill>
                  <a:srgbClr val="C00000"/>
                </a:solidFill>
              </a:rPr>
              <a:t>чителей  логопедов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510356" y="4810653"/>
            <a:ext cx="2376263" cy="5846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ш</a:t>
            </a:r>
            <a:r>
              <a:rPr lang="ru-RU" b="1" i="1" dirty="0" smtClean="0">
                <a:solidFill>
                  <a:srgbClr val="C00000"/>
                </a:solidFill>
              </a:rPr>
              <a:t>кольных библиотекарей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528049" y="5708343"/>
            <a:ext cx="2088232" cy="4929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п</a:t>
            </a:r>
            <a:r>
              <a:rPr lang="ru-RU" b="1" i="1" dirty="0" smtClean="0">
                <a:solidFill>
                  <a:srgbClr val="C00000"/>
                </a:solidFill>
              </a:rPr>
              <a:t>едагогов ДОУ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8" name="Прямоугольник 57"/>
          <p:cNvSpPr/>
          <p:nvPr/>
        </p:nvSpPr>
        <p:spPr>
          <a:xfrm>
            <a:off x="5868144" y="5082212"/>
            <a:ext cx="2808312" cy="6261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у</a:t>
            </a:r>
            <a:r>
              <a:rPr lang="ru-RU" b="1" i="1" dirty="0" smtClean="0">
                <a:solidFill>
                  <a:srgbClr val="C00000"/>
                </a:solidFill>
              </a:rPr>
              <a:t>чителей истории и обществознания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79512" y="5550265"/>
            <a:ext cx="3060339" cy="43204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у</a:t>
            </a:r>
            <a:r>
              <a:rPr lang="ru-RU" b="1" i="1" dirty="0" smtClean="0">
                <a:solidFill>
                  <a:srgbClr val="C00000"/>
                </a:solidFill>
              </a:rPr>
              <a:t>чителей </a:t>
            </a:r>
            <a:r>
              <a:rPr lang="ru-RU" b="1" i="1" dirty="0" err="1" smtClean="0">
                <a:solidFill>
                  <a:srgbClr val="C00000"/>
                </a:solidFill>
              </a:rPr>
              <a:t>технологиии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6228184" y="5766289"/>
            <a:ext cx="2232248" cy="9030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у</a:t>
            </a:r>
            <a:r>
              <a:rPr lang="ru-RU" b="1" i="1" dirty="0" smtClean="0">
                <a:solidFill>
                  <a:srgbClr val="C00000"/>
                </a:solidFill>
              </a:rPr>
              <a:t>чителей физической культуры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395537" y="6201308"/>
            <a:ext cx="2664296" cy="65669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п</a:t>
            </a:r>
            <a:r>
              <a:rPr lang="ru-RU" b="1" i="1" dirty="0" smtClean="0">
                <a:solidFill>
                  <a:srgbClr val="C00000"/>
                </a:solidFill>
              </a:rPr>
              <a:t>реподавателей-организаторов ОБЖ</a:t>
            </a: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64" name="Прямоугольник 63"/>
          <p:cNvSpPr/>
          <p:nvPr/>
        </p:nvSpPr>
        <p:spPr>
          <a:xfrm>
            <a:off x="3491880" y="6309320"/>
            <a:ext cx="2089898" cy="36004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rgbClr val="C00000"/>
                </a:solidFill>
              </a:rPr>
              <a:t>у</a:t>
            </a:r>
            <a:r>
              <a:rPr lang="ru-RU" b="1" i="1" dirty="0" smtClean="0">
                <a:solidFill>
                  <a:srgbClr val="C00000"/>
                </a:solidFill>
              </a:rPr>
              <a:t>чителей ИЗО</a:t>
            </a:r>
            <a:endParaRPr lang="ru-RU" b="1" i="1" dirty="0">
              <a:solidFill>
                <a:srgbClr val="C00000"/>
              </a:solidFill>
            </a:endParaRPr>
          </a:p>
        </p:txBody>
      </p:sp>
      <p:cxnSp>
        <p:nvCxnSpPr>
          <p:cNvPr id="73" name="Прямая со стрелкой 72"/>
          <p:cNvCxnSpPr>
            <a:stCxn id="8" idx="1"/>
            <a:endCxn id="40" idx="3"/>
          </p:cNvCxnSpPr>
          <p:nvPr/>
        </p:nvCxnSpPr>
        <p:spPr>
          <a:xfrm flipH="1">
            <a:off x="2555776" y="1736813"/>
            <a:ext cx="1368152" cy="1980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/>
          <p:cNvCxnSpPr/>
          <p:nvPr/>
        </p:nvCxnSpPr>
        <p:spPr>
          <a:xfrm flipH="1">
            <a:off x="3239852" y="1934835"/>
            <a:ext cx="684076" cy="4860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endCxn id="43" idx="0"/>
          </p:cNvCxnSpPr>
          <p:nvPr/>
        </p:nvCxnSpPr>
        <p:spPr>
          <a:xfrm>
            <a:off x="5004048" y="2132857"/>
            <a:ext cx="72008" cy="1530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8" idx="3"/>
          </p:cNvCxnSpPr>
          <p:nvPr/>
        </p:nvCxnSpPr>
        <p:spPr>
          <a:xfrm>
            <a:off x="6012160" y="1736813"/>
            <a:ext cx="432048" cy="990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>
            <a:endCxn id="46" idx="1"/>
          </p:cNvCxnSpPr>
          <p:nvPr/>
        </p:nvCxnSpPr>
        <p:spPr>
          <a:xfrm>
            <a:off x="5868144" y="1934835"/>
            <a:ext cx="576064" cy="634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5652450" y="2132857"/>
            <a:ext cx="575734" cy="936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4535996" y="2177861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flipH="1">
            <a:off x="3707904" y="2132857"/>
            <a:ext cx="828092" cy="9361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723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99592" y="0"/>
            <a:ext cx="7128792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8" t="6445" r="51025" b="8395"/>
          <a:stretch/>
        </p:blipFill>
        <p:spPr bwMode="auto">
          <a:xfrm>
            <a:off x="1979712" y="0"/>
            <a:ext cx="5258308" cy="6687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320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847</TotalTime>
  <Words>1646</Words>
  <Application>Microsoft Office PowerPoint</Application>
  <PresentationFormat>Экран (4:3)</PresentationFormat>
  <Paragraphs>574</Paragraphs>
  <Slides>26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Примерная тематика заседаний методсовета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Лучшие сельские школы</vt:lpstr>
      <vt:lpstr>Презентация PowerPoint</vt:lpstr>
      <vt:lpstr>Презентация PowerPoint</vt:lpstr>
      <vt:lpstr>Адрес сайта ИМО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Батурина Наталья</dc:creator>
  <cp:lastModifiedBy>Батурина Наталья</cp:lastModifiedBy>
  <cp:revision>68</cp:revision>
  <cp:lastPrinted>2013-10-03T07:18:43Z</cp:lastPrinted>
  <dcterms:created xsi:type="dcterms:W3CDTF">2013-09-25T05:34:12Z</dcterms:created>
  <dcterms:modified xsi:type="dcterms:W3CDTF">2013-10-03T08:03:16Z</dcterms:modified>
</cp:coreProperties>
</file>